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75" r:id="rId5"/>
    <p:sldId id="264" r:id="rId6"/>
    <p:sldId id="266" r:id="rId7"/>
    <p:sldId id="269" r:id="rId8"/>
    <p:sldId id="270" r:id="rId9"/>
    <p:sldId id="271" r:id="rId10"/>
    <p:sldId id="265" r:id="rId11"/>
    <p:sldId id="274" r:id="rId12"/>
    <p:sldId id="27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总体技术路线" id="{44487082-DF70-41F0-B37A-E841C80BD908}">
          <p14:sldIdLst>
            <p14:sldId id="258"/>
          </p14:sldIdLst>
        </p14:section>
        <p14:section name="静态场景处理" id="{3BC2CAA7-619B-455D-B579-68A05FB082FF}">
          <p14:sldIdLst>
            <p14:sldId id="275"/>
          </p14:sldIdLst>
        </p14:section>
        <p14:section name="PM处理流程" id="{0F06179D-A5C6-4D24-9BA4-0C758687534C}">
          <p14:sldIdLst>
            <p14:sldId id="264"/>
            <p14:sldId id="266"/>
            <p14:sldId id="269"/>
            <p14:sldId id="270"/>
            <p14:sldId id="271"/>
          </p14:sldIdLst>
        </p14:section>
        <p14:section name="实例化渲染" id="{54ed33b0-787b-428c-b977-2e3446021edc}">
          <p14:sldIdLst>
            <p14:sldId id="265"/>
            <p14:sldId id="273"/>
            <p14:sldId id="274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" initials="J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7.png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0.png"/><Relationship Id="rId13" Type="http://schemas.openxmlformats.org/officeDocument/2006/relationships/image" Target="../media/image29.png"/><Relationship Id="rId12" Type="http://schemas.openxmlformats.org/officeDocument/2006/relationships/image" Target="../media/image28.png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0" Type="http://schemas.openxmlformats.org/officeDocument/2006/relationships/notesSlide" Target="../notesSlides/notesSlide3.xml"/><Relationship Id="rId2" Type="http://schemas.openxmlformats.org/officeDocument/2006/relationships/image" Target="../media/image20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36.png"/><Relationship Id="rId17" Type="http://schemas.openxmlformats.org/officeDocument/2006/relationships/image" Target="../media/image35.png"/><Relationship Id="rId16" Type="http://schemas.openxmlformats.org/officeDocument/2006/relationships/image" Target="../media/image34.png"/><Relationship Id="rId15" Type="http://schemas.openxmlformats.org/officeDocument/2006/relationships/image" Target="../media/image33.png"/><Relationship Id="rId14" Type="http://schemas.openxmlformats.org/officeDocument/2006/relationships/image" Target="../media/image32.png"/><Relationship Id="rId13" Type="http://schemas.openxmlformats.org/officeDocument/2006/relationships/image" Target="../media/image31.png"/><Relationship Id="rId12" Type="http://schemas.openxmlformats.org/officeDocument/2006/relationships/image" Target="../media/image30.png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4632325" y="568325"/>
            <a:ext cx="230187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Exterior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extraction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6994525" y="568325"/>
            <a:ext cx="220535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Repetitions removal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9110980" y="568325"/>
            <a:ext cx="2653030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Lightmap baking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4511675" y="2809875"/>
            <a:ext cx="2482215" cy="55372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Fine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-g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rained transmission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73875" y="2829560"/>
            <a:ext cx="2326640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>
                <a:latin typeface="Times New Roman" panose="02020603050405020304" charset="0"/>
                <a:cs typeface="Times New Roman" panose="02020603050405020304" charset="0"/>
              </a:rPr>
              <a:t>Incremental</a:t>
            </a:r>
            <a:r>
              <a:rPr lang="zh-CN" altLang="en-US" sz="1600" b="1">
                <a:latin typeface="Times New Roman" panose="02020603050405020304" charset="0"/>
                <a:cs typeface="Times New Roman" panose="02020603050405020304" charset="0"/>
              </a:rPr>
              <a:t> transmission</a:t>
            </a:r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9201150" y="2829560"/>
            <a:ext cx="2562225" cy="5340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Bandwidth adaptive transmission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4512310" y="3562350"/>
            <a:ext cx="2670810" cy="5543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Progressive transmitting avatars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4511675" y="4944110"/>
            <a:ext cx="248285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parsing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511675" y="5693410"/>
            <a:ext cx="236220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Hierarchically reusing resources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9250045" y="5693410"/>
            <a:ext cx="2513330" cy="7258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Divers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crowd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behavior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using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vertex shader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3249930" y="56832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</a:rPr>
              <a:t>tatic scene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五边形 31"/>
          <p:cNvSpPr/>
          <p:nvPr/>
        </p:nvSpPr>
        <p:spPr>
          <a:xfrm>
            <a:off x="3259455" y="2809875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tatic scene</a:t>
            </a:r>
            <a:endParaRPr lang="zh-CN" altLang="en-US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3" name="五边形 32"/>
          <p:cNvSpPr/>
          <p:nvPr/>
        </p:nvSpPr>
        <p:spPr>
          <a:xfrm>
            <a:off x="3259455" y="4944110"/>
            <a:ext cx="1372235" cy="5537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r>
              <a:rPr lang="zh-CN" altLang="en-US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tatic scene</a:t>
            </a:r>
            <a:r>
              <a:rPr lang="en-US" altLang="zh-CN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s</a:t>
            </a:r>
            <a:endParaRPr lang="en-US" altLang="zh-CN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4" name="五边形 33"/>
          <p:cNvSpPr/>
          <p:nvPr/>
        </p:nvSpPr>
        <p:spPr>
          <a:xfrm>
            <a:off x="3249930" y="1412240"/>
            <a:ext cx="1372235" cy="6934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Dynamic scenario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3259455" y="3562985"/>
            <a:ext cx="1372235" cy="553720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3259455" y="5693410"/>
            <a:ext cx="1372235" cy="725805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Dynamic scenario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7880" y="56832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Preprocess of 3D Conference Scenes</a:t>
            </a:r>
            <a:endParaRPr lang="en-US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17880" y="2809875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Networking Progressive Transmission</a:t>
            </a:r>
            <a:endParaRPr lang="en-US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17880" y="4944110"/>
            <a:ext cx="2130425" cy="13982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Lightweitght Web3D Rendering</a:t>
            </a:r>
            <a:endParaRPr lang="en-US" alt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7230" y="473265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0080" y="402590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9770" y="2618105"/>
            <a:ext cx="11229340" cy="182054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4622165" y="1412875"/>
            <a:ext cx="2442210" cy="69215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parametering variation of crowd behavior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6993890" y="1412240"/>
            <a:ext cx="2364105" cy="693420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</a:t>
            </a:r>
            <a:r>
              <a:rPr 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ing of 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skeleton</a:t>
            </a:r>
            <a:r>
              <a:rPr 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animation </a:t>
            </a:r>
            <a:endParaRPr lang="zh-CN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704088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Transmission of  animation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data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</a:t>
            </a:r>
            <a:endParaRPr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6873240" y="4944110"/>
            <a:ext cx="248539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Online assemblying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9250045" y="4944110"/>
            <a:ext cx="2513330" cy="553720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instance rendering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9283065" y="1421765"/>
            <a:ext cx="2480945" cy="68389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Lightweighting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of texture map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6680835" y="5674360"/>
            <a:ext cx="2676525" cy="74485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lightweight animation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using</a:t>
            </a:r>
            <a:r>
              <a:rPr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fragment shader</a:t>
            </a:r>
            <a:endParaRPr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9334500" y="3562985"/>
            <a:ext cx="2429510" cy="573405"/>
          </a:xfrm>
          <a:prstGeom prst="chevro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T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ransmission of texture map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s</a:t>
            </a:r>
            <a:endParaRPr lang="en-US" altLang="zh-C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5" name="左弧形箭头 14"/>
          <p:cNvSpPr/>
          <p:nvPr/>
        </p:nvSpPr>
        <p:spPr>
          <a:xfrm>
            <a:off x="212090" y="170497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237490" y="3975735"/>
            <a:ext cx="361950" cy="1212850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242570" y="1546225"/>
            <a:ext cx="227266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9419590" y="141160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纹理</a:t>
            </a:r>
            <a:r>
              <a:rPr lang="zh-CN" altLang="en-US"/>
              <a:t>贴图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9439910" y="2416810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3405505" y="207835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3403600" y="313182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模型视图矩阵</a:t>
            </a:r>
            <a:endParaRPr lang="zh-CN" altLang="en-US"/>
          </a:p>
          <a:p>
            <a:pPr algn="l"/>
            <a:r>
              <a:rPr lang="zh-CN" altLang="en-US"/>
              <a:t>投影矩阵</a:t>
            </a:r>
            <a:endParaRPr lang="zh-CN" altLang="en-US"/>
          </a:p>
          <a:p>
            <a:pPr algn="l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218757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顶点的原坐标</a:t>
            </a:r>
            <a:endParaRPr lang="zh-CN" altLang="en-US"/>
          </a:p>
          <a:p>
            <a:pPr algn="l"/>
            <a:r>
              <a:rPr lang="zh-CN" altLang="en-US"/>
              <a:t>顶点的UV</a:t>
            </a:r>
            <a:endParaRPr lang="zh-CN" altLang="en-US"/>
          </a:p>
          <a:p>
            <a:pPr algn="l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1823720"/>
            <a:ext cx="2151380" cy="36449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顶点attribute </a:t>
            </a:r>
            <a:r>
              <a:rPr lang="en-US" altLang="zh-CN"/>
              <a:t>data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618553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6375400" y="1939925"/>
            <a:ext cx="1989455" cy="195008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l"/>
            <a:r>
              <a:rPr lang="zh-CN" altLang="en-US"/>
              <a:t>动画播放速度</a:t>
            </a:r>
            <a:endParaRPr lang="zh-CN" altLang="en-US"/>
          </a:p>
          <a:p>
            <a:pPr algn="l"/>
            <a:r>
              <a:rPr lang="zh-CN" altLang="en-US"/>
              <a:t>动画类型</a:t>
            </a:r>
            <a:endParaRPr lang="zh-CN" altLang="en-US"/>
          </a:p>
          <a:p>
            <a:pPr algn="ctr"/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18" name="五边形 17"/>
          <p:cNvSpPr/>
          <p:nvPr/>
        </p:nvSpPr>
        <p:spPr>
          <a:xfrm>
            <a:off x="6394450" y="1635760"/>
            <a:ext cx="2160270" cy="36576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>
                <a:sym typeface="+mn-ea"/>
              </a:rPr>
              <a:t>attribute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133725" y="154622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001760" y="951230"/>
            <a:ext cx="2369185" cy="508889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五边形 23"/>
          <p:cNvSpPr/>
          <p:nvPr/>
        </p:nvSpPr>
        <p:spPr>
          <a:xfrm>
            <a:off x="3405505" y="1664970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3403600" y="275209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en-US" altLang="zh-CN">
              <a:sym typeface="+mn-ea"/>
            </a:endParaRPr>
          </a:p>
        </p:txBody>
      </p:sp>
      <p:sp>
        <p:nvSpPr>
          <p:cNvPr id="28" name="五边形 27"/>
          <p:cNvSpPr/>
          <p:nvPr/>
        </p:nvSpPr>
        <p:spPr>
          <a:xfrm>
            <a:off x="9419590" y="1075055"/>
            <a:ext cx="113792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sampler</a:t>
            </a:r>
            <a:endParaRPr lang="zh-CN" altLang="en-US">
              <a:sym typeface="+mn-ea"/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9439910" y="202565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Uniform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1755" y="499110"/>
            <a:ext cx="8673465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54440" y="499110"/>
            <a:ext cx="3251200" cy="60261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右箭头 38"/>
          <p:cNvSpPr/>
          <p:nvPr/>
        </p:nvSpPr>
        <p:spPr>
          <a:xfrm>
            <a:off x="2720340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>
            <a:off x="573976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3405505"/>
            <a:ext cx="1704975" cy="237553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95" y="4338320"/>
            <a:ext cx="756285" cy="15836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965" y="4554855"/>
            <a:ext cx="2092325" cy="97218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430" y="4625340"/>
            <a:ext cx="2042795" cy="1009650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3704590" y="552450"/>
            <a:ext cx="1525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vextex shader</a:t>
            </a:r>
            <a:endParaRPr lang="en-US" altLang="zh-CN"/>
          </a:p>
        </p:txBody>
      </p:sp>
      <p:sp>
        <p:nvSpPr>
          <p:cNvPr id="60" name="文本框 59"/>
          <p:cNvSpPr txBox="1"/>
          <p:nvPr/>
        </p:nvSpPr>
        <p:spPr>
          <a:xfrm>
            <a:off x="9381490" y="58293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fragment shader</a:t>
            </a:r>
            <a:endParaRPr lang="en-US" altLang="zh-CN"/>
          </a:p>
        </p:txBody>
      </p:sp>
      <p:sp>
        <p:nvSpPr>
          <p:cNvPr id="64" name="矩形 63"/>
          <p:cNvSpPr/>
          <p:nvPr/>
        </p:nvSpPr>
        <p:spPr>
          <a:xfrm>
            <a:off x="6722110" y="3077210"/>
            <a:ext cx="1358265" cy="72961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9451975" y="3387090"/>
            <a:ext cx="1483360" cy="6813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>
                <a:sym typeface="+mn-ea"/>
              </a:rPr>
              <a:t>贴图类型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色调</a:t>
            </a:r>
            <a:endParaRPr lang="zh-CN" altLang="en-US"/>
          </a:p>
        </p:txBody>
      </p:sp>
      <p:sp>
        <p:nvSpPr>
          <p:cNvPr id="66" name="五边形 65"/>
          <p:cNvSpPr/>
          <p:nvPr/>
        </p:nvSpPr>
        <p:spPr>
          <a:xfrm>
            <a:off x="9451975" y="2995930"/>
            <a:ext cx="1565910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varying </a:t>
            </a:r>
            <a:r>
              <a:rPr lang="en-US" altLang="zh-CN">
                <a:sym typeface="+mn-ea"/>
              </a:rPr>
              <a:t>data</a:t>
            </a:r>
            <a:endParaRPr lang="zh-CN" altLang="en-US"/>
          </a:p>
        </p:txBody>
      </p:sp>
      <p:sp>
        <p:nvSpPr>
          <p:cNvPr id="67" name="右箭头 66"/>
          <p:cNvSpPr/>
          <p:nvPr/>
        </p:nvSpPr>
        <p:spPr>
          <a:xfrm>
            <a:off x="7950835" y="3166110"/>
            <a:ext cx="1646555" cy="438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vating data</a:t>
            </a:r>
            <a:endParaRPr lang="en-US" altLang="zh-CN"/>
          </a:p>
        </p:txBody>
      </p:sp>
      <p:sp>
        <p:nvSpPr>
          <p:cNvPr id="68" name="右箭头 67"/>
          <p:cNvSpPr/>
          <p:nvPr/>
        </p:nvSpPr>
        <p:spPr>
          <a:xfrm>
            <a:off x="8669655" y="491617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" y="70605"/>
            <a:ext cx="2856977" cy="21804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61" y="70605"/>
            <a:ext cx="2901095" cy="22238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94" y="161686"/>
            <a:ext cx="2683714" cy="1985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102308" y="306769"/>
            <a:ext cx="1151255" cy="170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Internal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353393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2578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57.8MB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28.4MB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1851" y="309267"/>
            <a:ext cx="1151255" cy="198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Shell part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13732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1.13MB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664KB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794837" y="182944"/>
            <a:ext cx="1183005" cy="1822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Original model </a:t>
            </a:r>
            <a:endParaRPr lang="zh-CN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Triangulate：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370162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component</a:t>
            </a:r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2654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geometry：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59MB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material</a:t>
            </a:r>
            <a:r>
              <a:rPr lang="zh-CN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29MB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3599815" y="1029335"/>
            <a:ext cx="1094105" cy="65659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hell extraction</a:t>
            </a:r>
            <a:endParaRPr lang="zh-CN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03" y="2608297"/>
            <a:ext cx="3590907" cy="2132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36" y="2608308"/>
            <a:ext cx="3551605" cy="21324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92220" y="4214869"/>
            <a:ext cx="341428" cy="2943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66" y="2756736"/>
            <a:ext cx="2645088" cy="18875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1414125" y="349440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414125" y="429196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1414125" y="2726055"/>
            <a:ext cx="77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Reusability：</a:t>
            </a:r>
            <a:endParaRPr lang="en-US" altLang="zh-C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endParaRPr lang="zh-CN" alt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/>
          <p:cNvSpPr/>
          <p:nvPr/>
        </p:nvSpPr>
        <p:spPr>
          <a:xfrm>
            <a:off x="3731607" y="3520450"/>
            <a:ext cx="434691" cy="30974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210682" y="2671086"/>
            <a:ext cx="722376" cy="12219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006694" y="3122665"/>
            <a:ext cx="1296002" cy="6764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3196" y="4010397"/>
            <a:ext cx="341428" cy="502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0673" y="47094"/>
            <a:ext cx="12032372" cy="2299520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2579189"/>
            <a:ext cx="374606" cy="67415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79" y="3252185"/>
            <a:ext cx="226654" cy="8934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429" y="4139649"/>
            <a:ext cx="380693" cy="67893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584447" y="4746594"/>
            <a:ext cx="42164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Extracting reusable building to reduce the amount of data transferred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0673" y="2492855"/>
            <a:ext cx="12032372" cy="2484571"/>
          </a:xfrm>
          <a:prstGeom prst="rect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连接符: 肘形 35"/>
          <p:cNvCxnSpPr>
            <a:stCxn id="18" idx="3"/>
            <a:endCxn id="28" idx="1"/>
          </p:cNvCxnSpPr>
          <p:nvPr/>
        </p:nvCxnSpPr>
        <p:spPr>
          <a:xfrm flipV="1">
            <a:off x="10756954" y="2916267"/>
            <a:ext cx="412475" cy="78423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/>
          <p:cNvCxnSpPr>
            <a:stCxn id="18" idx="3"/>
            <a:endCxn id="30" idx="1"/>
          </p:cNvCxnSpPr>
          <p:nvPr/>
        </p:nvCxnSpPr>
        <p:spPr>
          <a:xfrm flipV="1">
            <a:off x="10756954" y="3698885"/>
            <a:ext cx="489525" cy="16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箭头: 下 39"/>
          <p:cNvSpPr/>
          <p:nvPr/>
        </p:nvSpPr>
        <p:spPr>
          <a:xfrm>
            <a:off x="5392420" y="2131060"/>
            <a:ext cx="1983740" cy="59563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Duplicate checking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70" y="5269374"/>
            <a:ext cx="903127" cy="90525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547" y="5269374"/>
            <a:ext cx="903127" cy="90312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9535795" y="5285740"/>
            <a:ext cx="81978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/>
              <a:t>resolution</a:t>
            </a:r>
            <a:r>
              <a:rPr lang="en-US" altLang="zh-CN" sz="1000" b="1" dirty="0"/>
              <a:t>: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664KB</a:t>
            </a:r>
            <a:endParaRPr lang="zh-CN" altLang="en-US" sz="1000" dirty="0"/>
          </a:p>
        </p:txBody>
      </p:sp>
      <p:sp>
        <p:nvSpPr>
          <p:cNvPr id="71" name="箭头: 右 70"/>
          <p:cNvSpPr/>
          <p:nvPr/>
        </p:nvSpPr>
        <p:spPr>
          <a:xfrm>
            <a:off x="10061242" y="5596548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11165840" y="5271770"/>
            <a:ext cx="81915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ym typeface="+mn-ea"/>
              </a:rPr>
              <a:t>resolution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640*640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>
                <a:sym typeface="+mn-ea"/>
              </a:rPr>
              <a:t>data</a:t>
            </a:r>
            <a:r>
              <a:rPr lang="zh-CN" altLang="en-US" sz="1000" b="1" dirty="0"/>
              <a:t>：</a:t>
            </a:r>
            <a:endParaRPr lang="en-US" altLang="zh-CN" sz="1000" b="1" dirty="0"/>
          </a:p>
          <a:p>
            <a:r>
              <a:rPr lang="en-US" altLang="zh-CN" sz="1000" dirty="0"/>
              <a:t>383KB</a:t>
            </a:r>
            <a:endParaRPr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8870462" y="6159147"/>
            <a:ext cx="277685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Lightweight and standardization of materials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559165" y="5200015"/>
            <a:ext cx="3425825" cy="119824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388" y="5296268"/>
            <a:ext cx="813656" cy="813656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786" y="5288896"/>
            <a:ext cx="813656" cy="81365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4612324" y="5232629"/>
            <a:ext cx="791709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Original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1500*1500</a:t>
            </a:r>
            <a:endParaRPr lang="en-US" altLang="zh-CN" sz="900" dirty="0"/>
          </a:p>
          <a:p>
            <a:r>
              <a:rPr lang="en-US" altLang="zh-CN" sz="900" dirty="0"/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208KB</a:t>
            </a:r>
            <a:endParaRPr lang="en-US" altLang="zh-CN" sz="90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18" y="5296268"/>
            <a:ext cx="810879" cy="810879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6069965" y="5249545"/>
            <a:ext cx="94107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/>
              <a:t>Initial baking</a:t>
            </a:r>
            <a:endParaRPr lang="zh-CN" altLang="en-US" sz="9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212KB</a:t>
            </a:r>
            <a:endParaRPr lang="zh-CN" altLang="en-US" sz="900" dirty="0"/>
          </a:p>
        </p:txBody>
      </p:sp>
      <p:sp>
        <p:nvSpPr>
          <p:cNvPr id="80" name="文本框 79"/>
          <p:cNvSpPr txBox="1"/>
          <p:nvPr/>
        </p:nvSpPr>
        <p:spPr>
          <a:xfrm>
            <a:off x="7696835" y="5263515"/>
            <a:ext cx="826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Light baking</a:t>
            </a:r>
            <a:endParaRPr lang="zh-CN" altLang="en-US" sz="800" b="1" dirty="0"/>
          </a:p>
          <a:p>
            <a:r>
              <a:rPr lang="zh-CN" altLang="en-US" sz="900" b="1" dirty="0">
                <a:sym typeface="+mn-ea"/>
              </a:rPr>
              <a:t>resolution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1024*1024</a:t>
            </a:r>
            <a:endParaRPr lang="en-US" altLang="zh-CN" sz="900" dirty="0"/>
          </a:p>
          <a:p>
            <a:r>
              <a:rPr lang="en-US" altLang="zh-CN" sz="900" dirty="0">
                <a:sym typeface="+mn-ea"/>
              </a:rPr>
              <a:t>data</a:t>
            </a:r>
            <a:r>
              <a:rPr lang="zh-CN" altLang="en-US" sz="900" dirty="0"/>
              <a:t>：</a:t>
            </a:r>
            <a:endParaRPr lang="en-US" altLang="zh-CN" sz="900" dirty="0"/>
          </a:p>
          <a:p>
            <a:r>
              <a:rPr lang="en-US" altLang="zh-CN" sz="900" dirty="0"/>
              <a:t>190KB</a:t>
            </a:r>
            <a:endParaRPr lang="zh-CN" altLang="en-US" sz="900" dirty="0"/>
          </a:p>
        </p:txBody>
      </p:sp>
      <p:sp>
        <p:nvSpPr>
          <p:cNvPr id="81" name="箭头: 右 80"/>
          <p:cNvSpPr/>
          <p:nvPr/>
        </p:nvSpPr>
        <p:spPr>
          <a:xfrm>
            <a:off x="5123912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箭头: 右 81"/>
          <p:cNvSpPr/>
          <p:nvPr/>
        </p:nvSpPr>
        <p:spPr>
          <a:xfrm>
            <a:off x="6739346" y="5701652"/>
            <a:ext cx="233445" cy="21544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5227002" y="6181685"/>
            <a:ext cx="160782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baking scene maps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3822700" y="5195570"/>
            <a:ext cx="4566920" cy="121031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775075" y="5092700"/>
            <a:ext cx="8328025" cy="1661160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下 88"/>
          <p:cNvSpPr/>
          <p:nvPr/>
        </p:nvSpPr>
        <p:spPr>
          <a:xfrm>
            <a:off x="7515225" y="4690110"/>
            <a:ext cx="2120900" cy="548005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Material treatment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1" name="连接符: 肘形 90"/>
          <p:cNvCxnSpPr>
            <a:stCxn id="18" idx="3"/>
            <a:endCxn id="32" idx="1"/>
          </p:cNvCxnSpPr>
          <p:nvPr/>
        </p:nvCxnSpPr>
        <p:spPr>
          <a:xfrm>
            <a:off x="10756954" y="3700501"/>
            <a:ext cx="412475" cy="77861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7376544" y="6480061"/>
            <a:ext cx="198501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Optimize the material mapping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3" y="5092868"/>
            <a:ext cx="2457261" cy="16415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箭头: 左 95"/>
          <p:cNvSpPr/>
          <p:nvPr/>
        </p:nvSpPr>
        <p:spPr>
          <a:xfrm>
            <a:off x="2577357" y="5410269"/>
            <a:ext cx="1153130" cy="1013653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finished</a:t>
            </a:r>
            <a:endParaRPr lang="en-US" altLang="zh-CN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57551" y="5195791"/>
            <a:ext cx="2163445" cy="1229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Lightweight model parameters</a:t>
            </a:r>
            <a:endParaRPr lang="zh-CN" altLang="en-US" sz="1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Triangulate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：51338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components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：48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geometry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：8.5MB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material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：10.7</a:t>
            </a:r>
            <a:r>
              <a:rPr lang="en-US" altLang="zh-CN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MB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595360" y="663575"/>
            <a:ext cx="3039110" cy="2980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31790" y="662940"/>
            <a:ext cx="2759710" cy="3064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295525" y="711835"/>
            <a:ext cx="2759710" cy="2932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671445" y="1699895"/>
            <a:ext cx="2136775" cy="61341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Mesh simplification</a:t>
            </a:r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753100" y="1727200"/>
            <a:ext cx="1912620" cy="58674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Tr</a:t>
            </a:r>
            <a:r>
              <a:rPr lang="zh-CN" altLang="en-US">
                <a:sym typeface="+mn-ea"/>
              </a:rPr>
              <a:t>ansmission base mesh</a:t>
            </a:r>
            <a:endParaRPr lang="zh-CN" altLang="en-US"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847715" y="2654300"/>
            <a:ext cx="1928495" cy="58737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Transmission </a:t>
            </a:r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stream of records </a:t>
            </a:r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9112250" y="1727200"/>
            <a:ext cx="1888490" cy="82423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ym typeface="+mn-ea"/>
              </a:rPr>
              <a:t>M</a:t>
            </a:r>
            <a:r>
              <a:rPr lang="zh-CN" altLang="en-US">
                <a:sym typeface="+mn-ea"/>
              </a:rPr>
              <a:t>esh </a:t>
            </a:r>
            <a:r>
              <a:rPr lang="zh-CN" altLang="en-US">
                <a:sym typeface="+mn-ea"/>
              </a:rPr>
              <a:t>fineness </a:t>
            </a:r>
            <a:r>
              <a:rPr lang="zh-CN" altLang="en-US">
                <a:sym typeface="+mn-ea"/>
              </a:rPr>
              <a:t>improvements</a:t>
            </a:r>
            <a:endParaRPr lang="zh-CN" altLang="en-US">
              <a:sym typeface="+mn-ea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2898140" y="4471035"/>
            <a:ext cx="2026920" cy="88392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Hierarchical preprocessing of texture mapping</a:t>
            </a:r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8932545" y="4601845"/>
            <a:ext cx="2231390" cy="69532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dirty="0"/>
              <a:t>skeleton animation extraction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99085" y="170815"/>
            <a:ext cx="11783695" cy="624522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2747010" y="410845"/>
            <a:ext cx="2060575" cy="76454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server</a:t>
            </a:r>
            <a:endParaRPr lang="zh-CN" altLang="en-US"/>
          </a:p>
        </p:txBody>
      </p:sp>
      <p:sp>
        <p:nvSpPr>
          <p:cNvPr id="49" name="五边形 48"/>
          <p:cNvSpPr/>
          <p:nvPr/>
        </p:nvSpPr>
        <p:spPr>
          <a:xfrm>
            <a:off x="5677535" y="410845"/>
            <a:ext cx="2060575" cy="76454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transmission</a:t>
            </a:r>
            <a:endParaRPr lang="zh-CN" altLang="en-US"/>
          </a:p>
        </p:txBody>
      </p:sp>
      <p:sp>
        <p:nvSpPr>
          <p:cNvPr id="50" name="五边形 49"/>
          <p:cNvSpPr/>
          <p:nvPr/>
        </p:nvSpPr>
        <p:spPr>
          <a:xfrm>
            <a:off x="9190990" y="410845"/>
            <a:ext cx="2060575" cy="76454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client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7195" y="1482090"/>
            <a:ext cx="11557635" cy="197993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1660" y="179006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Model </a:t>
            </a:r>
            <a:r>
              <a:rPr kumimoji="1"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geometry</a:t>
            </a:r>
            <a:endParaRPr kumimoji="1" 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5330" y="4273550"/>
            <a:ext cx="5018405" cy="131953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69735" y="4237355"/>
            <a:ext cx="5018405" cy="139509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4230" y="459041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Texture mapping</a:t>
            </a:r>
            <a:endParaRPr kumimoji="1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38010" y="4488815"/>
            <a:ext cx="14116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Skeleton animation</a:t>
            </a:r>
            <a:endParaRPr kumimoji="1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35965" y="5913120"/>
            <a:ext cx="10725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2400"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注释</a:t>
            </a:r>
            <a:r>
              <a:rPr kumimoji="1" lang="en-US" altLang="zh-CN" sz="2400"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: </a:t>
            </a:r>
            <a:r>
              <a:rPr kumimoji="1" lang="zh-CN" altLang="en-US"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这张图画的不够饱满 建议相应地插入一些示意图在每个步骤 图文并茂</a:t>
            </a:r>
            <a:endParaRPr kumimoji="1" lang="zh-CN" altLang="en-US" sz="24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48980" y="410210"/>
            <a:ext cx="3540760" cy="28619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835015" y="410210"/>
            <a:ext cx="2179955" cy="286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30655" y="410845"/>
            <a:ext cx="4199890" cy="286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934075" y="1086485"/>
            <a:ext cx="1911350" cy="586740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ym typeface="+mn-ea"/>
              </a:rPr>
              <a:t>base mesh</a:t>
            </a:r>
            <a:endParaRPr lang="zh-CN" altLang="en-US"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934710" y="2052955"/>
            <a:ext cx="1910715" cy="58737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Transmission </a:t>
            </a:r>
            <a:r>
              <a:rPr kumimoj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stream of records </a:t>
            </a:r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299085" y="170815"/>
            <a:ext cx="11783695" cy="624522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274701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server</a:t>
            </a:r>
            <a:endParaRPr lang="zh-CN" altLang="en-US"/>
          </a:p>
        </p:txBody>
      </p:sp>
      <p:sp>
        <p:nvSpPr>
          <p:cNvPr id="49" name="五边形 48"/>
          <p:cNvSpPr/>
          <p:nvPr/>
        </p:nvSpPr>
        <p:spPr>
          <a:xfrm>
            <a:off x="6039485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transmission</a:t>
            </a:r>
            <a:endParaRPr lang="zh-CN" altLang="en-US"/>
          </a:p>
        </p:txBody>
      </p:sp>
      <p:sp>
        <p:nvSpPr>
          <p:cNvPr id="50" name="五边形 49"/>
          <p:cNvSpPr/>
          <p:nvPr/>
        </p:nvSpPr>
        <p:spPr>
          <a:xfrm>
            <a:off x="919099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client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7195" y="677545"/>
            <a:ext cx="11557635" cy="278447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7345" y="175069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Model </a:t>
            </a:r>
            <a:r>
              <a:rPr kumimoji="1"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geometry</a:t>
            </a:r>
            <a:endParaRPr kumimoji="1" 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6560" y="3667760"/>
            <a:ext cx="5418455" cy="243776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69735" y="3668395"/>
            <a:ext cx="4987925" cy="243776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4230" y="459041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Texture mapping</a:t>
            </a:r>
            <a:endParaRPr kumimoji="1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38010" y="4488815"/>
            <a:ext cx="14116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Skeleton animation</a:t>
            </a:r>
            <a:endParaRPr kumimoji="1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4205" y="4350385"/>
            <a:ext cx="822325" cy="15100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540" y="4350385"/>
            <a:ext cx="781050" cy="14922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4350385"/>
            <a:ext cx="740410" cy="141732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2130" y="4130040"/>
            <a:ext cx="1003935" cy="1346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065" y="4040505"/>
            <a:ext cx="811530" cy="1525270"/>
          </a:xfrm>
          <a:prstGeom prst="rect">
            <a:avLst/>
          </a:prstGeom>
        </p:spPr>
      </p:pic>
      <p:sp>
        <p:nvSpPr>
          <p:cNvPr id="27" name="右箭头 26"/>
          <p:cNvSpPr/>
          <p:nvPr/>
        </p:nvSpPr>
        <p:spPr>
          <a:xfrm>
            <a:off x="9190355" y="4040505"/>
            <a:ext cx="1501775" cy="1638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dirty="0">
                <a:sym typeface="+mn-ea"/>
              </a:rPr>
              <a:t>skeleton animation extraction</a:t>
            </a:r>
            <a:endParaRPr lang="zh-CN" altLang="en-US"/>
          </a:p>
        </p:txBody>
      </p:sp>
      <p:sp>
        <p:nvSpPr>
          <p:cNvPr id="28" name="燕尾形 27"/>
          <p:cNvSpPr/>
          <p:nvPr/>
        </p:nvSpPr>
        <p:spPr>
          <a:xfrm>
            <a:off x="8583295" y="837565"/>
            <a:ext cx="3306445" cy="3467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Mesh fineness improvements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609215" y="2499360"/>
            <a:ext cx="8172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540</a:t>
            </a:r>
            <a:endParaRPr lang="en-US" altLang="zh-CN" sz="1000"/>
          </a:p>
        </p:txBody>
      </p:sp>
      <p:sp>
        <p:nvSpPr>
          <p:cNvPr id="38" name="文本框 37"/>
          <p:cNvSpPr txBox="1"/>
          <p:nvPr/>
        </p:nvSpPr>
        <p:spPr>
          <a:xfrm>
            <a:off x="1567180" y="24993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Faces:</a:t>
            </a:r>
            <a:r>
              <a:rPr lang="en-US" altLang="zh-CN" sz="1000"/>
              <a:t>592</a:t>
            </a:r>
            <a:endParaRPr lang="en-US" altLang="zh-CN" sz="1000"/>
          </a:p>
        </p:txBody>
      </p:sp>
      <p:sp>
        <p:nvSpPr>
          <p:cNvPr id="39" name="燕尾形 38"/>
          <p:cNvSpPr/>
          <p:nvPr/>
        </p:nvSpPr>
        <p:spPr>
          <a:xfrm>
            <a:off x="1675130" y="3764915"/>
            <a:ext cx="4021455" cy="5226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Hierarchical preprocessing of texture mapping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667510" y="5860415"/>
            <a:ext cx="9582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贴图像素</a:t>
            </a:r>
            <a:r>
              <a:rPr lang="en-US" altLang="zh-CN" sz="1000"/>
              <a:t>:1</a:t>
            </a:r>
            <a:r>
              <a:rPr lang="zh-CN" altLang="en-US" sz="1000"/>
              <a:t>×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41" name="文本框 40"/>
          <p:cNvSpPr txBox="1"/>
          <p:nvPr/>
        </p:nvSpPr>
        <p:spPr>
          <a:xfrm>
            <a:off x="2994025" y="5860415"/>
            <a:ext cx="10966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贴图像素</a:t>
            </a:r>
            <a:r>
              <a:rPr lang="en-US" altLang="zh-CN" sz="1000"/>
              <a:t>:26</a:t>
            </a:r>
            <a:r>
              <a:rPr lang="zh-CN" altLang="en-US" sz="1000"/>
              <a:t>×</a:t>
            </a:r>
            <a:r>
              <a:rPr lang="en-US" altLang="zh-CN" sz="1000"/>
              <a:t>26</a:t>
            </a:r>
            <a:endParaRPr lang="en-US" altLang="zh-CN" sz="1000"/>
          </a:p>
        </p:txBody>
      </p:sp>
      <p:sp>
        <p:nvSpPr>
          <p:cNvPr id="42" name="文本框 41"/>
          <p:cNvSpPr txBox="1"/>
          <p:nvPr/>
        </p:nvSpPr>
        <p:spPr>
          <a:xfrm>
            <a:off x="4330700" y="5860415"/>
            <a:ext cx="128333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贴图像素</a:t>
            </a:r>
            <a:r>
              <a:rPr lang="en-US" altLang="zh-CN" sz="1000"/>
              <a:t>:512</a:t>
            </a:r>
            <a:r>
              <a:rPr lang="zh-CN" altLang="en-US" sz="1000"/>
              <a:t>×</a:t>
            </a:r>
            <a:r>
              <a:rPr lang="en-US" altLang="zh-CN" sz="1000"/>
              <a:t>512</a:t>
            </a:r>
            <a:endParaRPr lang="en-US" altLang="zh-CN" sz="1000"/>
          </a:p>
        </p:txBody>
      </p:sp>
      <p:sp>
        <p:nvSpPr>
          <p:cNvPr id="7" name="燕尾形 6"/>
          <p:cNvSpPr/>
          <p:nvPr/>
        </p:nvSpPr>
        <p:spPr>
          <a:xfrm>
            <a:off x="1889125" y="837565"/>
            <a:ext cx="3306445" cy="3467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Mesh simplification</a:t>
            </a:r>
            <a:endParaRPr lang="zh-CN" altLang="en-US"/>
          </a:p>
        </p:txBody>
      </p:sp>
      <p:pic>
        <p:nvPicPr>
          <p:cNvPr id="13" name="图片 12" descr="2{_O2@ION09[ZP1O31H{QZ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635" y="1322070"/>
            <a:ext cx="806450" cy="1073785"/>
          </a:xfrm>
          <a:prstGeom prst="rect">
            <a:avLst/>
          </a:prstGeom>
        </p:spPr>
      </p:pic>
      <p:pic>
        <p:nvPicPr>
          <p:cNvPr id="16" name="图片 15" descr="4TMQX_0UD(HFD{[RTA6553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2230" y="1322070"/>
            <a:ext cx="812165" cy="1077595"/>
          </a:xfrm>
          <a:prstGeom prst="rect">
            <a:avLst/>
          </a:prstGeom>
        </p:spPr>
      </p:pic>
      <p:pic>
        <p:nvPicPr>
          <p:cNvPr id="34" name="图片 33" descr="{@IR23U)OJ@7$$(A4WGH{`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5535" y="1322070"/>
            <a:ext cx="799465" cy="1087755"/>
          </a:xfrm>
          <a:prstGeom prst="rect">
            <a:avLst/>
          </a:prstGeom>
        </p:spPr>
      </p:pic>
      <p:pic>
        <p:nvPicPr>
          <p:cNvPr id="43" name="图片 42" descr="9}V4([VFP[112H20ZQ{]WQQ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9305" y="1322070"/>
            <a:ext cx="831850" cy="110236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3680460" y="2499360"/>
            <a:ext cx="8020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3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sp>
        <p:nvSpPr>
          <p:cNvPr id="46" name="文本框 45"/>
          <p:cNvSpPr txBox="1"/>
          <p:nvPr/>
        </p:nvSpPr>
        <p:spPr>
          <a:xfrm>
            <a:off x="4608830" y="2499360"/>
            <a:ext cx="8382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1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6780" y="1314450"/>
            <a:ext cx="638810" cy="118491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6410" y="1326515"/>
            <a:ext cx="605790" cy="116141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4455" y="1323975"/>
            <a:ext cx="598170" cy="113792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12500" y="1326515"/>
            <a:ext cx="583565" cy="111633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8451850" y="2508250"/>
            <a:ext cx="8382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1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sp>
        <p:nvSpPr>
          <p:cNvPr id="54" name="文本框 53"/>
          <p:cNvSpPr txBox="1"/>
          <p:nvPr/>
        </p:nvSpPr>
        <p:spPr>
          <a:xfrm>
            <a:off x="9302750" y="2506345"/>
            <a:ext cx="9588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3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sp>
        <p:nvSpPr>
          <p:cNvPr id="55" name="文本框 54"/>
          <p:cNvSpPr txBox="1"/>
          <p:nvPr/>
        </p:nvSpPr>
        <p:spPr>
          <a:xfrm>
            <a:off x="10176510" y="2506345"/>
            <a:ext cx="8801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540</a:t>
            </a:r>
            <a:endParaRPr lang="en-US" altLang="zh-CN" sz="1000"/>
          </a:p>
        </p:txBody>
      </p:sp>
      <p:sp>
        <p:nvSpPr>
          <p:cNvPr id="56" name="文本框 55"/>
          <p:cNvSpPr txBox="1"/>
          <p:nvPr/>
        </p:nvSpPr>
        <p:spPr>
          <a:xfrm>
            <a:off x="11062335" y="2506345"/>
            <a:ext cx="7772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Faces:</a:t>
            </a:r>
            <a:r>
              <a:rPr lang="en-US" altLang="zh-CN" sz="1000"/>
              <a:t>592</a:t>
            </a:r>
            <a:endParaRPr lang="en-US" altLang="zh-CN" sz="1000"/>
          </a:p>
        </p:txBody>
      </p:sp>
      <p:sp>
        <p:nvSpPr>
          <p:cNvPr id="58" name="下弧形箭头 57"/>
          <p:cNvSpPr/>
          <p:nvPr/>
        </p:nvSpPr>
        <p:spPr>
          <a:xfrm>
            <a:off x="8841105" y="2745105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260215" y="3004185"/>
            <a:ext cx="6076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record1</a:t>
            </a:r>
            <a:endParaRPr lang="en-US" altLang="zh-CN" sz="1000"/>
          </a:p>
        </p:txBody>
      </p:sp>
      <p:sp>
        <p:nvSpPr>
          <p:cNvPr id="61" name="文本框 60"/>
          <p:cNvSpPr txBox="1"/>
          <p:nvPr/>
        </p:nvSpPr>
        <p:spPr>
          <a:xfrm>
            <a:off x="3164205" y="2995295"/>
            <a:ext cx="6515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record2</a:t>
            </a:r>
            <a:endParaRPr lang="en-US" altLang="zh-CN" sz="1000"/>
          </a:p>
        </p:txBody>
      </p:sp>
      <p:sp>
        <p:nvSpPr>
          <p:cNvPr id="62" name="文本框 61"/>
          <p:cNvSpPr txBox="1"/>
          <p:nvPr/>
        </p:nvSpPr>
        <p:spPr>
          <a:xfrm>
            <a:off x="2045970" y="3004185"/>
            <a:ext cx="6324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record3</a:t>
            </a:r>
            <a:endParaRPr lang="en-US" altLang="zh-CN" sz="1000"/>
          </a:p>
        </p:txBody>
      </p:sp>
      <p:sp>
        <p:nvSpPr>
          <p:cNvPr id="63" name="文本框 62"/>
          <p:cNvSpPr txBox="1"/>
          <p:nvPr/>
        </p:nvSpPr>
        <p:spPr>
          <a:xfrm>
            <a:off x="8900795" y="2962275"/>
            <a:ext cx="8375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increment1</a:t>
            </a:r>
            <a:endParaRPr lang="en-US" altLang="zh-CN" sz="1000"/>
          </a:p>
        </p:txBody>
      </p:sp>
      <p:sp>
        <p:nvSpPr>
          <p:cNvPr id="68" name="下弧形箭头 67"/>
          <p:cNvSpPr/>
          <p:nvPr/>
        </p:nvSpPr>
        <p:spPr>
          <a:xfrm>
            <a:off x="9819005" y="2752725"/>
            <a:ext cx="946150" cy="2514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9873615" y="2995930"/>
            <a:ext cx="8375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increment2</a:t>
            </a:r>
            <a:endParaRPr lang="en-US" altLang="zh-CN" sz="1000"/>
          </a:p>
        </p:txBody>
      </p:sp>
      <p:sp>
        <p:nvSpPr>
          <p:cNvPr id="71" name="下弧形箭头 70"/>
          <p:cNvSpPr/>
          <p:nvPr/>
        </p:nvSpPr>
        <p:spPr>
          <a:xfrm>
            <a:off x="10765155" y="2752725"/>
            <a:ext cx="946150" cy="2514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0819130" y="3004185"/>
            <a:ext cx="8375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increment3</a:t>
            </a:r>
            <a:endParaRPr lang="en-US" altLang="zh-CN" sz="1000"/>
          </a:p>
        </p:txBody>
      </p:sp>
      <p:sp>
        <p:nvSpPr>
          <p:cNvPr id="73" name="下弧形箭头 72"/>
          <p:cNvSpPr/>
          <p:nvPr/>
        </p:nvSpPr>
        <p:spPr>
          <a:xfrm>
            <a:off x="1889125" y="2711450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3040380" y="2711450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4090670" y="2711450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48980" y="410210"/>
            <a:ext cx="3540760" cy="28619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696585" y="410210"/>
            <a:ext cx="2570480" cy="28619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901055" y="677545"/>
            <a:ext cx="2213610" cy="2454275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30655" y="410845"/>
            <a:ext cx="4199890" cy="286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6371590" y="1584325"/>
            <a:ext cx="1259840" cy="29908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ym typeface="+mn-ea"/>
              </a:rPr>
              <a:t>base mesh</a:t>
            </a:r>
            <a:endParaRPr lang="zh-CN" altLang="en-US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99085" y="94615"/>
            <a:ext cx="11783695" cy="632142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274701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server</a:t>
            </a:r>
            <a:endParaRPr lang="zh-CN" altLang="en-US"/>
          </a:p>
        </p:txBody>
      </p:sp>
      <p:sp>
        <p:nvSpPr>
          <p:cNvPr id="49" name="五边形 48"/>
          <p:cNvSpPr/>
          <p:nvPr/>
        </p:nvSpPr>
        <p:spPr>
          <a:xfrm>
            <a:off x="6039485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transmission</a:t>
            </a:r>
            <a:endParaRPr lang="zh-CN" altLang="en-US"/>
          </a:p>
        </p:txBody>
      </p:sp>
      <p:sp>
        <p:nvSpPr>
          <p:cNvPr id="50" name="五边形 49"/>
          <p:cNvSpPr/>
          <p:nvPr/>
        </p:nvSpPr>
        <p:spPr>
          <a:xfrm>
            <a:off x="919099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client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7195" y="170815"/>
            <a:ext cx="11557635" cy="329120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7345" y="175069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Model </a:t>
            </a:r>
            <a:r>
              <a:rPr kumimoji="1"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geometry</a:t>
            </a:r>
            <a:endParaRPr kumimoji="1" 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6560" y="3667760"/>
            <a:ext cx="5418455" cy="243776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69735" y="3668395"/>
            <a:ext cx="4987925" cy="243776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4230" y="459041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Texture mapping</a:t>
            </a:r>
            <a:endParaRPr kumimoji="1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38010" y="4488815"/>
            <a:ext cx="14116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Skeleton animation</a:t>
            </a:r>
            <a:endParaRPr kumimoji="1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4205" y="4350385"/>
            <a:ext cx="822325" cy="15100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540" y="4350385"/>
            <a:ext cx="781050" cy="14922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4350385"/>
            <a:ext cx="740410" cy="141732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2130" y="4130040"/>
            <a:ext cx="1003935" cy="1346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065" y="4040505"/>
            <a:ext cx="811530" cy="1525270"/>
          </a:xfrm>
          <a:prstGeom prst="rect">
            <a:avLst/>
          </a:prstGeom>
        </p:spPr>
      </p:pic>
      <p:sp>
        <p:nvSpPr>
          <p:cNvPr id="27" name="右箭头 26"/>
          <p:cNvSpPr/>
          <p:nvPr/>
        </p:nvSpPr>
        <p:spPr>
          <a:xfrm>
            <a:off x="9190355" y="4040505"/>
            <a:ext cx="1501775" cy="1638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dirty="0">
                <a:sym typeface="+mn-ea"/>
              </a:rPr>
              <a:t>skeleton animation extraction</a:t>
            </a:r>
            <a:endParaRPr lang="zh-CN" altLang="en-US"/>
          </a:p>
        </p:txBody>
      </p:sp>
      <p:sp>
        <p:nvSpPr>
          <p:cNvPr id="28" name="燕尾形 27"/>
          <p:cNvSpPr/>
          <p:nvPr/>
        </p:nvSpPr>
        <p:spPr>
          <a:xfrm>
            <a:off x="8583295" y="837565"/>
            <a:ext cx="3306445" cy="3467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Mesh fineness improvements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609215" y="2499360"/>
            <a:ext cx="8172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540</a:t>
            </a:r>
            <a:endParaRPr lang="en-US" altLang="zh-CN" sz="1000"/>
          </a:p>
        </p:txBody>
      </p:sp>
      <p:sp>
        <p:nvSpPr>
          <p:cNvPr id="38" name="文本框 37"/>
          <p:cNvSpPr txBox="1"/>
          <p:nvPr/>
        </p:nvSpPr>
        <p:spPr>
          <a:xfrm>
            <a:off x="1567180" y="24993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Faces:</a:t>
            </a:r>
            <a:r>
              <a:rPr lang="en-US" altLang="zh-CN" sz="1000"/>
              <a:t>592</a:t>
            </a:r>
            <a:endParaRPr lang="en-US" altLang="zh-CN" sz="1000"/>
          </a:p>
        </p:txBody>
      </p:sp>
      <p:sp>
        <p:nvSpPr>
          <p:cNvPr id="39" name="燕尾形 38"/>
          <p:cNvSpPr/>
          <p:nvPr/>
        </p:nvSpPr>
        <p:spPr>
          <a:xfrm>
            <a:off x="1675130" y="3764915"/>
            <a:ext cx="4021455" cy="5226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Hierarchical preprocessing of texture mapping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667510" y="5860415"/>
            <a:ext cx="9582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贴图像素</a:t>
            </a:r>
            <a:r>
              <a:rPr lang="en-US" altLang="zh-CN" sz="1000"/>
              <a:t>:1</a:t>
            </a:r>
            <a:r>
              <a:rPr lang="zh-CN" altLang="en-US" sz="1000"/>
              <a:t>×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41" name="文本框 40"/>
          <p:cNvSpPr txBox="1"/>
          <p:nvPr/>
        </p:nvSpPr>
        <p:spPr>
          <a:xfrm>
            <a:off x="2994025" y="5860415"/>
            <a:ext cx="10966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贴图像素</a:t>
            </a:r>
            <a:r>
              <a:rPr lang="en-US" altLang="zh-CN" sz="1000"/>
              <a:t>:26</a:t>
            </a:r>
            <a:r>
              <a:rPr lang="zh-CN" altLang="en-US" sz="1000"/>
              <a:t>×</a:t>
            </a:r>
            <a:r>
              <a:rPr lang="en-US" altLang="zh-CN" sz="1000"/>
              <a:t>26</a:t>
            </a:r>
            <a:endParaRPr lang="en-US" altLang="zh-CN" sz="1000"/>
          </a:p>
        </p:txBody>
      </p:sp>
      <p:sp>
        <p:nvSpPr>
          <p:cNvPr id="42" name="文本框 41"/>
          <p:cNvSpPr txBox="1"/>
          <p:nvPr/>
        </p:nvSpPr>
        <p:spPr>
          <a:xfrm>
            <a:off x="4330700" y="5860415"/>
            <a:ext cx="128333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贴图像素</a:t>
            </a:r>
            <a:r>
              <a:rPr lang="en-US" altLang="zh-CN" sz="1000"/>
              <a:t>:512</a:t>
            </a:r>
            <a:r>
              <a:rPr lang="zh-CN" altLang="en-US" sz="1000"/>
              <a:t>×</a:t>
            </a:r>
            <a:r>
              <a:rPr lang="en-US" altLang="zh-CN" sz="1000"/>
              <a:t>512</a:t>
            </a:r>
            <a:endParaRPr lang="en-US" altLang="zh-CN" sz="1000"/>
          </a:p>
        </p:txBody>
      </p:sp>
      <p:sp>
        <p:nvSpPr>
          <p:cNvPr id="7" name="燕尾形 6"/>
          <p:cNvSpPr/>
          <p:nvPr/>
        </p:nvSpPr>
        <p:spPr>
          <a:xfrm>
            <a:off x="1889125" y="837565"/>
            <a:ext cx="3306445" cy="3467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Mesh simplification</a:t>
            </a:r>
            <a:endParaRPr lang="zh-CN" altLang="en-US"/>
          </a:p>
        </p:txBody>
      </p:sp>
      <p:pic>
        <p:nvPicPr>
          <p:cNvPr id="13" name="图片 12" descr="2{_O2@ION09[ZP1O31H{QZ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635" y="1322070"/>
            <a:ext cx="806450" cy="1073785"/>
          </a:xfrm>
          <a:prstGeom prst="rect">
            <a:avLst/>
          </a:prstGeom>
        </p:spPr>
      </p:pic>
      <p:pic>
        <p:nvPicPr>
          <p:cNvPr id="16" name="图片 15" descr="4TMQX_0UD(HFD{[RTA6553P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2230" y="1322070"/>
            <a:ext cx="812165" cy="1077595"/>
          </a:xfrm>
          <a:prstGeom prst="rect">
            <a:avLst/>
          </a:prstGeom>
        </p:spPr>
      </p:pic>
      <p:pic>
        <p:nvPicPr>
          <p:cNvPr id="34" name="图片 33" descr="{@IR23U)OJ@7$$(A4WGH{`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5535" y="1322070"/>
            <a:ext cx="799465" cy="1087755"/>
          </a:xfrm>
          <a:prstGeom prst="rect">
            <a:avLst/>
          </a:prstGeom>
        </p:spPr>
      </p:pic>
      <p:pic>
        <p:nvPicPr>
          <p:cNvPr id="43" name="图片 42" descr="9}V4([VFP[112H20ZQ{]WQQ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9305" y="1322070"/>
            <a:ext cx="831850" cy="110236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3680460" y="2499360"/>
            <a:ext cx="8020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3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sp>
        <p:nvSpPr>
          <p:cNvPr id="46" name="文本框 45"/>
          <p:cNvSpPr txBox="1"/>
          <p:nvPr/>
        </p:nvSpPr>
        <p:spPr>
          <a:xfrm>
            <a:off x="4608830" y="2499360"/>
            <a:ext cx="8382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1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6780" y="1314450"/>
            <a:ext cx="638810" cy="118491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6410" y="1326515"/>
            <a:ext cx="605790" cy="116141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4455" y="1323975"/>
            <a:ext cx="598170" cy="113792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12500" y="1326515"/>
            <a:ext cx="583565" cy="111633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8451850" y="2508250"/>
            <a:ext cx="8382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1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sp>
        <p:nvSpPr>
          <p:cNvPr id="54" name="文本框 53"/>
          <p:cNvSpPr txBox="1"/>
          <p:nvPr/>
        </p:nvSpPr>
        <p:spPr>
          <a:xfrm>
            <a:off x="9302750" y="2506345"/>
            <a:ext cx="9588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3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sp>
        <p:nvSpPr>
          <p:cNvPr id="55" name="文本框 54"/>
          <p:cNvSpPr txBox="1"/>
          <p:nvPr/>
        </p:nvSpPr>
        <p:spPr>
          <a:xfrm>
            <a:off x="10176510" y="2506345"/>
            <a:ext cx="8801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540</a:t>
            </a:r>
            <a:endParaRPr lang="en-US" altLang="zh-CN" sz="1000"/>
          </a:p>
        </p:txBody>
      </p:sp>
      <p:sp>
        <p:nvSpPr>
          <p:cNvPr id="56" name="文本框 55"/>
          <p:cNvSpPr txBox="1"/>
          <p:nvPr/>
        </p:nvSpPr>
        <p:spPr>
          <a:xfrm>
            <a:off x="11062335" y="2506345"/>
            <a:ext cx="7772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Faces:</a:t>
            </a:r>
            <a:r>
              <a:rPr lang="en-US" altLang="zh-CN" sz="1000"/>
              <a:t>592</a:t>
            </a:r>
            <a:endParaRPr lang="en-US" altLang="zh-CN" sz="1000"/>
          </a:p>
        </p:txBody>
      </p:sp>
      <p:sp>
        <p:nvSpPr>
          <p:cNvPr id="58" name="下弧形箭头 57"/>
          <p:cNvSpPr/>
          <p:nvPr/>
        </p:nvSpPr>
        <p:spPr>
          <a:xfrm>
            <a:off x="8841105" y="2745105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260215" y="3004185"/>
            <a:ext cx="6076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record1</a:t>
            </a:r>
            <a:endParaRPr lang="en-US" altLang="zh-CN" sz="1000"/>
          </a:p>
        </p:txBody>
      </p:sp>
      <p:sp>
        <p:nvSpPr>
          <p:cNvPr id="61" name="文本框 60"/>
          <p:cNvSpPr txBox="1"/>
          <p:nvPr/>
        </p:nvSpPr>
        <p:spPr>
          <a:xfrm>
            <a:off x="3164205" y="2995295"/>
            <a:ext cx="6515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record2</a:t>
            </a:r>
            <a:endParaRPr lang="en-US" altLang="zh-CN" sz="1000"/>
          </a:p>
        </p:txBody>
      </p:sp>
      <p:sp>
        <p:nvSpPr>
          <p:cNvPr id="62" name="文本框 61"/>
          <p:cNvSpPr txBox="1"/>
          <p:nvPr/>
        </p:nvSpPr>
        <p:spPr>
          <a:xfrm>
            <a:off x="2045970" y="3004185"/>
            <a:ext cx="6324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record3</a:t>
            </a:r>
            <a:endParaRPr lang="en-US" altLang="zh-CN" sz="1000"/>
          </a:p>
        </p:txBody>
      </p:sp>
      <p:sp>
        <p:nvSpPr>
          <p:cNvPr id="63" name="文本框 62"/>
          <p:cNvSpPr txBox="1"/>
          <p:nvPr/>
        </p:nvSpPr>
        <p:spPr>
          <a:xfrm>
            <a:off x="8900795" y="2962275"/>
            <a:ext cx="8375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increment1</a:t>
            </a:r>
            <a:endParaRPr lang="en-US" altLang="zh-CN" sz="1000"/>
          </a:p>
        </p:txBody>
      </p:sp>
      <p:sp>
        <p:nvSpPr>
          <p:cNvPr id="68" name="下弧形箭头 67"/>
          <p:cNvSpPr/>
          <p:nvPr/>
        </p:nvSpPr>
        <p:spPr>
          <a:xfrm>
            <a:off x="9819005" y="2752725"/>
            <a:ext cx="946150" cy="2514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9873615" y="2995930"/>
            <a:ext cx="8375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increment2</a:t>
            </a:r>
            <a:endParaRPr lang="en-US" altLang="zh-CN" sz="1000"/>
          </a:p>
        </p:txBody>
      </p:sp>
      <p:sp>
        <p:nvSpPr>
          <p:cNvPr id="71" name="下弧形箭头 70"/>
          <p:cNvSpPr/>
          <p:nvPr/>
        </p:nvSpPr>
        <p:spPr>
          <a:xfrm>
            <a:off x="10765155" y="2752725"/>
            <a:ext cx="946150" cy="2514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0819130" y="3004185"/>
            <a:ext cx="8375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increment3</a:t>
            </a:r>
            <a:endParaRPr lang="en-US" altLang="zh-CN" sz="1000"/>
          </a:p>
        </p:txBody>
      </p:sp>
      <p:sp>
        <p:nvSpPr>
          <p:cNvPr id="73" name="下弧形箭头 72"/>
          <p:cNvSpPr/>
          <p:nvPr/>
        </p:nvSpPr>
        <p:spPr>
          <a:xfrm>
            <a:off x="1889125" y="2711450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3040380" y="2711450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4090670" y="2711450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371590" y="1969135"/>
            <a:ext cx="1259840" cy="29908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packet</a:t>
            </a:r>
            <a:r>
              <a:rPr lang="en-US" altLang="zh-CN">
                <a:sym typeface="+mn-ea"/>
              </a:rPr>
              <a:t>1</a:t>
            </a:r>
            <a:endParaRPr lang="zh-CN" altLang="en-US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371590" y="2353310"/>
            <a:ext cx="1259840" cy="29908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packet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379845" y="2717800"/>
            <a:ext cx="1259840" cy="29908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packet</a:t>
            </a:r>
            <a:r>
              <a:rPr lang="en-US" altLang="zh-CN">
                <a:sym typeface="+mn-ea"/>
              </a:rPr>
              <a:t>3</a:t>
            </a:r>
            <a:endParaRPr lang="en-US" altLang="zh-CN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05245" y="887095"/>
            <a:ext cx="1337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uFillTx/>
              </a:rPr>
              <a:t>data stream</a:t>
            </a:r>
            <a:endParaRPr lang="en-US" altLang="zh-CN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48980" y="410210"/>
            <a:ext cx="3540760" cy="28619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696585" y="410210"/>
            <a:ext cx="2570480" cy="28619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901055" y="677545"/>
            <a:ext cx="2213610" cy="2454275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30655" y="410845"/>
            <a:ext cx="4199890" cy="286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6371590" y="1584325"/>
            <a:ext cx="1259840" cy="29908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ym typeface="+mn-ea"/>
              </a:rPr>
              <a:t>base mesh</a:t>
            </a:r>
            <a:endParaRPr lang="zh-CN" altLang="en-US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99085" y="94615"/>
            <a:ext cx="11783695" cy="632142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274701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server</a:t>
            </a:r>
            <a:endParaRPr lang="zh-CN" altLang="en-US"/>
          </a:p>
        </p:txBody>
      </p:sp>
      <p:sp>
        <p:nvSpPr>
          <p:cNvPr id="49" name="五边形 48"/>
          <p:cNvSpPr/>
          <p:nvPr/>
        </p:nvSpPr>
        <p:spPr>
          <a:xfrm>
            <a:off x="6039485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transmission</a:t>
            </a:r>
            <a:endParaRPr lang="zh-CN" altLang="en-US"/>
          </a:p>
        </p:txBody>
      </p:sp>
      <p:sp>
        <p:nvSpPr>
          <p:cNvPr id="50" name="五边形 49"/>
          <p:cNvSpPr/>
          <p:nvPr/>
        </p:nvSpPr>
        <p:spPr>
          <a:xfrm>
            <a:off x="919099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client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7195" y="170815"/>
            <a:ext cx="11557635" cy="329120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7345" y="175069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Model </a:t>
            </a:r>
            <a:r>
              <a:rPr kumimoji="1"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geometry</a:t>
            </a:r>
            <a:endParaRPr kumimoji="1" 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6560" y="3667760"/>
            <a:ext cx="5418455" cy="243776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69735" y="3668395"/>
            <a:ext cx="4987925" cy="243776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4230" y="459041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Texture mapping</a:t>
            </a:r>
            <a:endParaRPr kumimoji="1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38010" y="4488815"/>
            <a:ext cx="14116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Skeleton animation</a:t>
            </a:r>
            <a:endParaRPr kumimoji="1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4540" y="4350385"/>
            <a:ext cx="781050" cy="14922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130" y="4130040"/>
            <a:ext cx="1003935" cy="1346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065" y="4040505"/>
            <a:ext cx="811530" cy="1525270"/>
          </a:xfrm>
          <a:prstGeom prst="rect">
            <a:avLst/>
          </a:prstGeom>
        </p:spPr>
      </p:pic>
      <p:sp>
        <p:nvSpPr>
          <p:cNvPr id="27" name="右箭头 26"/>
          <p:cNvSpPr/>
          <p:nvPr/>
        </p:nvSpPr>
        <p:spPr>
          <a:xfrm>
            <a:off x="9190355" y="4040505"/>
            <a:ext cx="1501775" cy="1638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dirty="0">
                <a:sym typeface="+mn-ea"/>
              </a:rPr>
              <a:t>skeleton animation extraction</a:t>
            </a:r>
            <a:endParaRPr lang="zh-CN" altLang="en-US"/>
          </a:p>
        </p:txBody>
      </p:sp>
      <p:sp>
        <p:nvSpPr>
          <p:cNvPr id="28" name="燕尾形 27"/>
          <p:cNvSpPr/>
          <p:nvPr/>
        </p:nvSpPr>
        <p:spPr>
          <a:xfrm>
            <a:off x="8583295" y="837565"/>
            <a:ext cx="3306445" cy="3467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Mesh fineness improvements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609215" y="2499360"/>
            <a:ext cx="8172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540</a:t>
            </a:r>
            <a:endParaRPr lang="en-US" altLang="zh-CN" sz="1000"/>
          </a:p>
        </p:txBody>
      </p:sp>
      <p:sp>
        <p:nvSpPr>
          <p:cNvPr id="38" name="文本框 37"/>
          <p:cNvSpPr txBox="1"/>
          <p:nvPr/>
        </p:nvSpPr>
        <p:spPr>
          <a:xfrm>
            <a:off x="1567180" y="24993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Faces:</a:t>
            </a:r>
            <a:r>
              <a:rPr lang="en-US" altLang="zh-CN" sz="1000"/>
              <a:t>592</a:t>
            </a:r>
            <a:endParaRPr lang="en-US" altLang="zh-CN" sz="1000"/>
          </a:p>
        </p:txBody>
      </p:sp>
      <p:sp>
        <p:nvSpPr>
          <p:cNvPr id="39" name="燕尾形 38"/>
          <p:cNvSpPr/>
          <p:nvPr/>
        </p:nvSpPr>
        <p:spPr>
          <a:xfrm>
            <a:off x="1675130" y="3764915"/>
            <a:ext cx="4021455" cy="5226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Hierarchical preprocessing of texture mapping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3566795" y="5812790"/>
            <a:ext cx="9613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pixel</a:t>
            </a:r>
            <a:r>
              <a:rPr lang="en-US" altLang="zh-CN" sz="1000"/>
              <a:t>:128</a:t>
            </a:r>
            <a:r>
              <a:rPr lang="zh-CN" altLang="en-US" sz="1000"/>
              <a:t>×</a:t>
            </a:r>
            <a:r>
              <a:rPr lang="en-US" altLang="zh-CN" sz="1000"/>
              <a:t>128</a:t>
            </a:r>
            <a:endParaRPr lang="en-US" altLang="zh-CN" sz="1000"/>
          </a:p>
        </p:txBody>
      </p:sp>
      <p:sp>
        <p:nvSpPr>
          <p:cNvPr id="42" name="文本框 41"/>
          <p:cNvSpPr txBox="1"/>
          <p:nvPr/>
        </p:nvSpPr>
        <p:spPr>
          <a:xfrm>
            <a:off x="4566920" y="5810885"/>
            <a:ext cx="10058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pixel</a:t>
            </a:r>
            <a:r>
              <a:rPr lang="en-US" altLang="zh-CN" sz="1000"/>
              <a:t>:512</a:t>
            </a:r>
            <a:r>
              <a:rPr lang="zh-CN" altLang="en-US" sz="1000"/>
              <a:t>×</a:t>
            </a:r>
            <a:r>
              <a:rPr lang="en-US" altLang="zh-CN" sz="1000"/>
              <a:t>512</a:t>
            </a:r>
            <a:endParaRPr lang="en-US" altLang="zh-CN" sz="1000"/>
          </a:p>
        </p:txBody>
      </p:sp>
      <p:sp>
        <p:nvSpPr>
          <p:cNvPr id="7" name="燕尾形 6"/>
          <p:cNvSpPr/>
          <p:nvPr/>
        </p:nvSpPr>
        <p:spPr>
          <a:xfrm>
            <a:off x="1889125" y="837565"/>
            <a:ext cx="3306445" cy="3467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Mesh simplification</a:t>
            </a:r>
            <a:endParaRPr lang="zh-CN" altLang="en-US"/>
          </a:p>
        </p:txBody>
      </p:sp>
      <p:pic>
        <p:nvPicPr>
          <p:cNvPr id="13" name="图片 12" descr="2{_O2@ION09[ZP1O31H{QZ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635" y="1322070"/>
            <a:ext cx="806450" cy="1073785"/>
          </a:xfrm>
          <a:prstGeom prst="rect">
            <a:avLst/>
          </a:prstGeom>
        </p:spPr>
      </p:pic>
      <p:pic>
        <p:nvPicPr>
          <p:cNvPr id="16" name="图片 15" descr="4TMQX_0UD(HFD{[RTA6553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230" y="1322070"/>
            <a:ext cx="812165" cy="1077595"/>
          </a:xfrm>
          <a:prstGeom prst="rect">
            <a:avLst/>
          </a:prstGeom>
        </p:spPr>
      </p:pic>
      <p:pic>
        <p:nvPicPr>
          <p:cNvPr id="34" name="图片 33" descr="{@IR23U)OJ@7$$(A4WGH{`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535" y="1322070"/>
            <a:ext cx="799465" cy="1087755"/>
          </a:xfrm>
          <a:prstGeom prst="rect">
            <a:avLst/>
          </a:prstGeom>
        </p:spPr>
      </p:pic>
      <p:pic>
        <p:nvPicPr>
          <p:cNvPr id="43" name="图片 42" descr="9}V4([VFP[112H20ZQ{]WQQ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9305" y="1322070"/>
            <a:ext cx="831850" cy="110236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3680460" y="2499360"/>
            <a:ext cx="8020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3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sp>
        <p:nvSpPr>
          <p:cNvPr id="46" name="文本框 45"/>
          <p:cNvSpPr txBox="1"/>
          <p:nvPr/>
        </p:nvSpPr>
        <p:spPr>
          <a:xfrm>
            <a:off x="4608830" y="2499360"/>
            <a:ext cx="8382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1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6780" y="1314450"/>
            <a:ext cx="638810" cy="118491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6410" y="1326515"/>
            <a:ext cx="605790" cy="116141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4455" y="1323975"/>
            <a:ext cx="598170" cy="113792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12500" y="1326515"/>
            <a:ext cx="583565" cy="111633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8451850" y="2508250"/>
            <a:ext cx="8382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1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sp>
        <p:nvSpPr>
          <p:cNvPr id="54" name="文本框 53"/>
          <p:cNvSpPr txBox="1"/>
          <p:nvPr/>
        </p:nvSpPr>
        <p:spPr>
          <a:xfrm>
            <a:off x="9302750" y="2506345"/>
            <a:ext cx="9588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3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sp>
        <p:nvSpPr>
          <p:cNvPr id="55" name="文本框 54"/>
          <p:cNvSpPr txBox="1"/>
          <p:nvPr/>
        </p:nvSpPr>
        <p:spPr>
          <a:xfrm>
            <a:off x="10176510" y="2506345"/>
            <a:ext cx="8801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540</a:t>
            </a:r>
            <a:endParaRPr lang="en-US" altLang="zh-CN" sz="1000"/>
          </a:p>
        </p:txBody>
      </p:sp>
      <p:sp>
        <p:nvSpPr>
          <p:cNvPr id="56" name="文本框 55"/>
          <p:cNvSpPr txBox="1"/>
          <p:nvPr/>
        </p:nvSpPr>
        <p:spPr>
          <a:xfrm>
            <a:off x="11062335" y="2506345"/>
            <a:ext cx="7772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Faces:</a:t>
            </a:r>
            <a:r>
              <a:rPr lang="en-US" altLang="zh-CN" sz="1000"/>
              <a:t>592</a:t>
            </a:r>
            <a:endParaRPr lang="en-US" altLang="zh-CN" sz="1000"/>
          </a:p>
        </p:txBody>
      </p:sp>
      <p:sp>
        <p:nvSpPr>
          <p:cNvPr id="58" name="下弧形箭头 57"/>
          <p:cNvSpPr/>
          <p:nvPr/>
        </p:nvSpPr>
        <p:spPr>
          <a:xfrm>
            <a:off x="8841105" y="2745105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260215" y="3004185"/>
            <a:ext cx="6076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record1</a:t>
            </a:r>
            <a:endParaRPr lang="en-US" altLang="zh-CN" sz="1000"/>
          </a:p>
        </p:txBody>
      </p:sp>
      <p:sp>
        <p:nvSpPr>
          <p:cNvPr id="61" name="文本框 60"/>
          <p:cNvSpPr txBox="1"/>
          <p:nvPr/>
        </p:nvSpPr>
        <p:spPr>
          <a:xfrm>
            <a:off x="3164205" y="2995295"/>
            <a:ext cx="6515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record2</a:t>
            </a:r>
            <a:endParaRPr lang="en-US" altLang="zh-CN" sz="1000"/>
          </a:p>
        </p:txBody>
      </p:sp>
      <p:sp>
        <p:nvSpPr>
          <p:cNvPr id="62" name="文本框 61"/>
          <p:cNvSpPr txBox="1"/>
          <p:nvPr/>
        </p:nvSpPr>
        <p:spPr>
          <a:xfrm>
            <a:off x="2045970" y="3004185"/>
            <a:ext cx="6324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record3</a:t>
            </a:r>
            <a:endParaRPr lang="en-US" altLang="zh-CN" sz="1000"/>
          </a:p>
        </p:txBody>
      </p:sp>
      <p:sp>
        <p:nvSpPr>
          <p:cNvPr id="63" name="文本框 62"/>
          <p:cNvSpPr txBox="1"/>
          <p:nvPr/>
        </p:nvSpPr>
        <p:spPr>
          <a:xfrm>
            <a:off x="8900795" y="2962275"/>
            <a:ext cx="8375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increment1</a:t>
            </a:r>
            <a:endParaRPr lang="en-US" altLang="zh-CN" sz="1000"/>
          </a:p>
        </p:txBody>
      </p:sp>
      <p:sp>
        <p:nvSpPr>
          <p:cNvPr id="68" name="下弧形箭头 67"/>
          <p:cNvSpPr/>
          <p:nvPr/>
        </p:nvSpPr>
        <p:spPr>
          <a:xfrm>
            <a:off x="9819005" y="2752725"/>
            <a:ext cx="946150" cy="2514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9873615" y="2995930"/>
            <a:ext cx="8375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increment2</a:t>
            </a:r>
            <a:endParaRPr lang="en-US" altLang="zh-CN" sz="1000"/>
          </a:p>
        </p:txBody>
      </p:sp>
      <p:sp>
        <p:nvSpPr>
          <p:cNvPr id="71" name="下弧形箭头 70"/>
          <p:cNvSpPr/>
          <p:nvPr/>
        </p:nvSpPr>
        <p:spPr>
          <a:xfrm>
            <a:off x="10765155" y="2752725"/>
            <a:ext cx="946150" cy="2514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0819130" y="3004185"/>
            <a:ext cx="8375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increment3</a:t>
            </a:r>
            <a:endParaRPr lang="en-US" altLang="zh-CN" sz="1000"/>
          </a:p>
        </p:txBody>
      </p:sp>
      <p:sp>
        <p:nvSpPr>
          <p:cNvPr id="73" name="下弧形箭头 72"/>
          <p:cNvSpPr/>
          <p:nvPr/>
        </p:nvSpPr>
        <p:spPr>
          <a:xfrm>
            <a:off x="1889125" y="2711450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3040380" y="2711450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4090670" y="2711450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371590" y="1969135"/>
            <a:ext cx="1259840" cy="29908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packet</a:t>
            </a:r>
            <a:r>
              <a:rPr lang="en-US" altLang="zh-CN">
                <a:sym typeface="+mn-ea"/>
              </a:rPr>
              <a:t>1</a:t>
            </a:r>
            <a:endParaRPr lang="zh-CN" altLang="en-US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371590" y="2353310"/>
            <a:ext cx="1259840" cy="29908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packet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379845" y="2717800"/>
            <a:ext cx="1259840" cy="29908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packet</a:t>
            </a:r>
            <a:r>
              <a:rPr lang="en-US" altLang="zh-CN">
                <a:sym typeface="+mn-ea"/>
              </a:rPr>
              <a:t>3</a:t>
            </a:r>
            <a:endParaRPr lang="en-US" altLang="zh-CN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05245" y="887095"/>
            <a:ext cx="1337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uFillTx/>
              </a:rPr>
              <a:t>data stream</a:t>
            </a:r>
            <a:endParaRPr lang="en-US" altLang="zh-CN">
              <a:solidFill>
                <a:schemeClr val="bg1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7692390" y="1758950"/>
            <a:ext cx="109855" cy="3136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6237605" y="2174240"/>
            <a:ext cx="92710" cy="3136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7686040" y="2495550"/>
            <a:ext cx="109855" cy="3136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6174105" y="1713865"/>
            <a:ext cx="142875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5535" y="4378325"/>
            <a:ext cx="742315" cy="142176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64790" y="4393565"/>
            <a:ext cx="721995" cy="140652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2723515" y="5819140"/>
            <a:ext cx="8566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pixel</a:t>
            </a:r>
            <a:r>
              <a:rPr lang="en-US" altLang="zh-CN" sz="1000"/>
              <a:t>:64</a:t>
            </a:r>
            <a:r>
              <a:rPr lang="zh-CN" altLang="en-US" sz="1000"/>
              <a:t>×</a:t>
            </a:r>
            <a:r>
              <a:rPr lang="en-US" altLang="zh-CN" sz="1000"/>
              <a:t>64</a:t>
            </a:r>
            <a:endParaRPr lang="en-US" altLang="zh-CN" sz="100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30400" y="4393565"/>
            <a:ext cx="730250" cy="1403350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1825625" y="5821045"/>
            <a:ext cx="8566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pixel</a:t>
            </a:r>
            <a:r>
              <a:rPr lang="en-US" altLang="zh-CN" sz="1000"/>
              <a:t>:32</a:t>
            </a:r>
            <a:r>
              <a:rPr lang="zh-CN" altLang="en-US" sz="1000"/>
              <a:t>×</a:t>
            </a:r>
            <a:r>
              <a:rPr lang="en-US" altLang="zh-CN" sz="1000"/>
              <a:t>32</a:t>
            </a:r>
            <a:endParaRPr lang="en-US" altLang="zh-CN"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348980" y="410210"/>
            <a:ext cx="3540760" cy="28619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696585" y="410210"/>
            <a:ext cx="2570480" cy="28619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磁盘 18"/>
          <p:cNvSpPr/>
          <p:nvPr/>
        </p:nvSpPr>
        <p:spPr>
          <a:xfrm>
            <a:off x="5901055" y="677545"/>
            <a:ext cx="2213610" cy="2454275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30655" y="410845"/>
            <a:ext cx="4199890" cy="286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6371590" y="1584325"/>
            <a:ext cx="1259840" cy="29908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ym typeface="+mn-ea"/>
              </a:rPr>
              <a:t>base mesh</a:t>
            </a:r>
            <a:endParaRPr lang="zh-CN" altLang="en-US">
              <a:sym typeface="+mn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99085" y="94615"/>
            <a:ext cx="11783695" cy="6321425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五边形 44"/>
          <p:cNvSpPr/>
          <p:nvPr/>
        </p:nvSpPr>
        <p:spPr>
          <a:xfrm>
            <a:off x="274701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server</a:t>
            </a:r>
            <a:endParaRPr lang="zh-CN" altLang="en-US"/>
          </a:p>
        </p:txBody>
      </p:sp>
      <p:sp>
        <p:nvSpPr>
          <p:cNvPr id="49" name="五边形 48"/>
          <p:cNvSpPr/>
          <p:nvPr/>
        </p:nvSpPr>
        <p:spPr>
          <a:xfrm>
            <a:off x="6039485" y="239395"/>
            <a:ext cx="1805940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transmission</a:t>
            </a:r>
            <a:endParaRPr lang="zh-CN" altLang="en-US"/>
          </a:p>
        </p:txBody>
      </p:sp>
      <p:sp>
        <p:nvSpPr>
          <p:cNvPr id="50" name="五边形 49"/>
          <p:cNvSpPr/>
          <p:nvPr/>
        </p:nvSpPr>
        <p:spPr>
          <a:xfrm>
            <a:off x="9190990" y="239395"/>
            <a:ext cx="2060575" cy="336550"/>
          </a:xfrm>
          <a:prstGeom prst="homePlate">
            <a:avLst/>
          </a:prstGeom>
          <a:effectLst>
            <a:outerShdw blurRad="88900" dir="1914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client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17195" y="170815"/>
            <a:ext cx="11557635" cy="329120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7345" y="175069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Model </a:t>
            </a:r>
            <a:r>
              <a:rPr kumimoji="1" lang="en-US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geometry</a:t>
            </a:r>
            <a:endParaRPr kumimoji="1" lang="en-US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6560" y="3667760"/>
            <a:ext cx="4921885" cy="243776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465445" y="3668395"/>
            <a:ext cx="6292215" cy="2437765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79730" y="4590415"/>
            <a:ext cx="141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Texture mapping</a:t>
            </a:r>
            <a:endParaRPr kumimoji="1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96585" y="3764915"/>
            <a:ext cx="2274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ym typeface="+mn-ea"/>
              </a:rPr>
              <a:t>Skeleton animation</a:t>
            </a:r>
            <a:endParaRPr kumimoji="1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+mn-ea"/>
            </a:endParaRPr>
          </a:p>
          <a:p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0040" y="4350385"/>
            <a:ext cx="781050" cy="1492250"/>
          </a:xfrm>
          <a:prstGeom prst="rect">
            <a:avLst/>
          </a:prstGeom>
        </p:spPr>
      </p:pic>
      <p:sp>
        <p:nvSpPr>
          <p:cNvPr id="27" name="右箭头 26"/>
          <p:cNvSpPr/>
          <p:nvPr/>
        </p:nvSpPr>
        <p:spPr>
          <a:xfrm>
            <a:off x="6443980" y="4193540"/>
            <a:ext cx="1527175" cy="1701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zh-CN" altLang="en-US" dirty="0">
                <a:sym typeface="+mn-ea"/>
              </a:rPr>
              <a:t>skeleton animation extraction</a:t>
            </a:r>
            <a:endParaRPr lang="zh-CN" altLang="en-US"/>
          </a:p>
        </p:txBody>
      </p:sp>
      <p:sp>
        <p:nvSpPr>
          <p:cNvPr id="28" name="燕尾形 27"/>
          <p:cNvSpPr/>
          <p:nvPr/>
        </p:nvSpPr>
        <p:spPr>
          <a:xfrm>
            <a:off x="8583295" y="837565"/>
            <a:ext cx="3306445" cy="3467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Mesh fineness improvements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609215" y="2499360"/>
            <a:ext cx="8172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540</a:t>
            </a:r>
            <a:endParaRPr lang="en-US" altLang="zh-CN" sz="1000"/>
          </a:p>
        </p:txBody>
      </p:sp>
      <p:sp>
        <p:nvSpPr>
          <p:cNvPr id="38" name="文本框 37"/>
          <p:cNvSpPr txBox="1"/>
          <p:nvPr/>
        </p:nvSpPr>
        <p:spPr>
          <a:xfrm>
            <a:off x="1567180" y="2499360"/>
            <a:ext cx="7835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Faces:</a:t>
            </a:r>
            <a:r>
              <a:rPr lang="en-US" altLang="zh-CN" sz="1000"/>
              <a:t>592</a:t>
            </a:r>
            <a:endParaRPr lang="en-US" altLang="zh-CN" sz="1000"/>
          </a:p>
        </p:txBody>
      </p:sp>
      <p:sp>
        <p:nvSpPr>
          <p:cNvPr id="39" name="燕尾形 38"/>
          <p:cNvSpPr/>
          <p:nvPr/>
        </p:nvSpPr>
        <p:spPr>
          <a:xfrm>
            <a:off x="1230630" y="3764915"/>
            <a:ext cx="4021455" cy="52260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Hierarchical preprocessing of texture mapping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3122295" y="5812790"/>
            <a:ext cx="9613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pixel</a:t>
            </a:r>
            <a:r>
              <a:rPr lang="en-US" altLang="zh-CN" sz="1000"/>
              <a:t>:128</a:t>
            </a:r>
            <a:r>
              <a:rPr lang="zh-CN" altLang="en-US" sz="1000"/>
              <a:t>×</a:t>
            </a:r>
            <a:r>
              <a:rPr lang="en-US" altLang="zh-CN" sz="1000"/>
              <a:t>128</a:t>
            </a:r>
            <a:endParaRPr lang="en-US" altLang="zh-CN" sz="1000"/>
          </a:p>
        </p:txBody>
      </p:sp>
      <p:sp>
        <p:nvSpPr>
          <p:cNvPr id="42" name="文本框 41"/>
          <p:cNvSpPr txBox="1"/>
          <p:nvPr/>
        </p:nvSpPr>
        <p:spPr>
          <a:xfrm>
            <a:off x="4122420" y="5810885"/>
            <a:ext cx="10058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pixel</a:t>
            </a:r>
            <a:r>
              <a:rPr lang="en-US" altLang="zh-CN" sz="1000"/>
              <a:t>:512</a:t>
            </a:r>
            <a:r>
              <a:rPr lang="zh-CN" altLang="en-US" sz="1000"/>
              <a:t>×</a:t>
            </a:r>
            <a:r>
              <a:rPr lang="en-US" altLang="zh-CN" sz="1000"/>
              <a:t>512</a:t>
            </a:r>
            <a:endParaRPr lang="en-US" altLang="zh-CN" sz="1000"/>
          </a:p>
        </p:txBody>
      </p:sp>
      <p:sp>
        <p:nvSpPr>
          <p:cNvPr id="7" name="燕尾形 6"/>
          <p:cNvSpPr/>
          <p:nvPr/>
        </p:nvSpPr>
        <p:spPr>
          <a:xfrm>
            <a:off x="1889125" y="837565"/>
            <a:ext cx="3306445" cy="3467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Mesh simplification</a:t>
            </a:r>
            <a:endParaRPr lang="zh-CN" altLang="en-US"/>
          </a:p>
        </p:txBody>
      </p:sp>
      <p:pic>
        <p:nvPicPr>
          <p:cNvPr id="13" name="图片 12" descr="2{_O2@ION09[ZP1O31H{QZ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35" y="1322070"/>
            <a:ext cx="806450" cy="1073785"/>
          </a:xfrm>
          <a:prstGeom prst="rect">
            <a:avLst/>
          </a:prstGeom>
        </p:spPr>
      </p:pic>
      <p:pic>
        <p:nvPicPr>
          <p:cNvPr id="16" name="图片 15" descr="4TMQX_0UD(HFD{[RTA6553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230" y="1322070"/>
            <a:ext cx="812165" cy="1077595"/>
          </a:xfrm>
          <a:prstGeom prst="rect">
            <a:avLst/>
          </a:prstGeom>
        </p:spPr>
      </p:pic>
      <p:pic>
        <p:nvPicPr>
          <p:cNvPr id="34" name="图片 33" descr="{@IR23U)OJ@7$$(A4WGH{`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35" y="1322070"/>
            <a:ext cx="799465" cy="1087755"/>
          </a:xfrm>
          <a:prstGeom prst="rect">
            <a:avLst/>
          </a:prstGeom>
        </p:spPr>
      </p:pic>
      <p:pic>
        <p:nvPicPr>
          <p:cNvPr id="43" name="图片 42" descr="9}V4([VFP[112H20ZQ{]WQQ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305" y="1322070"/>
            <a:ext cx="831850" cy="110236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3680460" y="2499360"/>
            <a:ext cx="8020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3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sp>
        <p:nvSpPr>
          <p:cNvPr id="46" name="文本框 45"/>
          <p:cNvSpPr txBox="1"/>
          <p:nvPr/>
        </p:nvSpPr>
        <p:spPr>
          <a:xfrm>
            <a:off x="4608830" y="2499360"/>
            <a:ext cx="8382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1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780" y="1314450"/>
            <a:ext cx="638810" cy="118491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6410" y="1326515"/>
            <a:ext cx="605790" cy="116141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4455" y="1323975"/>
            <a:ext cx="598170" cy="113792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2500" y="1326515"/>
            <a:ext cx="583565" cy="111633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8451850" y="2508250"/>
            <a:ext cx="8382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1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sp>
        <p:nvSpPr>
          <p:cNvPr id="54" name="文本框 53"/>
          <p:cNvSpPr txBox="1"/>
          <p:nvPr/>
        </p:nvSpPr>
        <p:spPr>
          <a:xfrm>
            <a:off x="9302750" y="2506345"/>
            <a:ext cx="9588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3</a:t>
            </a:r>
            <a:r>
              <a:rPr lang="en-US" altLang="zh-CN" sz="1000"/>
              <a:t>40</a:t>
            </a:r>
            <a:endParaRPr lang="en-US" altLang="zh-CN" sz="1000"/>
          </a:p>
        </p:txBody>
      </p:sp>
      <p:sp>
        <p:nvSpPr>
          <p:cNvPr id="55" name="文本框 54"/>
          <p:cNvSpPr txBox="1"/>
          <p:nvPr/>
        </p:nvSpPr>
        <p:spPr>
          <a:xfrm>
            <a:off x="10176510" y="2506345"/>
            <a:ext cx="8801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Faces</a:t>
            </a:r>
            <a:r>
              <a:rPr lang="zh-CN" altLang="en-US" sz="1000"/>
              <a:t>：</a:t>
            </a:r>
            <a:r>
              <a:rPr lang="en-US" altLang="zh-CN" sz="1000"/>
              <a:t>540</a:t>
            </a:r>
            <a:endParaRPr lang="en-US" altLang="zh-CN" sz="1000"/>
          </a:p>
        </p:txBody>
      </p:sp>
      <p:sp>
        <p:nvSpPr>
          <p:cNvPr id="56" name="文本框 55"/>
          <p:cNvSpPr txBox="1"/>
          <p:nvPr/>
        </p:nvSpPr>
        <p:spPr>
          <a:xfrm>
            <a:off x="11062335" y="2506345"/>
            <a:ext cx="7772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Faces:</a:t>
            </a:r>
            <a:r>
              <a:rPr lang="en-US" altLang="zh-CN" sz="1000"/>
              <a:t>592</a:t>
            </a:r>
            <a:endParaRPr lang="en-US" altLang="zh-CN" sz="1000"/>
          </a:p>
        </p:txBody>
      </p:sp>
      <p:sp>
        <p:nvSpPr>
          <p:cNvPr id="58" name="下弧形箭头 57"/>
          <p:cNvSpPr/>
          <p:nvPr/>
        </p:nvSpPr>
        <p:spPr>
          <a:xfrm>
            <a:off x="8841105" y="2745105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260215" y="3004185"/>
            <a:ext cx="6076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record1</a:t>
            </a:r>
            <a:endParaRPr lang="en-US" altLang="zh-CN" sz="1000"/>
          </a:p>
        </p:txBody>
      </p:sp>
      <p:sp>
        <p:nvSpPr>
          <p:cNvPr id="61" name="文本框 60"/>
          <p:cNvSpPr txBox="1"/>
          <p:nvPr/>
        </p:nvSpPr>
        <p:spPr>
          <a:xfrm>
            <a:off x="3164205" y="2995295"/>
            <a:ext cx="6515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record2</a:t>
            </a:r>
            <a:endParaRPr lang="en-US" altLang="zh-CN" sz="1000"/>
          </a:p>
        </p:txBody>
      </p:sp>
      <p:sp>
        <p:nvSpPr>
          <p:cNvPr id="62" name="文本框 61"/>
          <p:cNvSpPr txBox="1"/>
          <p:nvPr/>
        </p:nvSpPr>
        <p:spPr>
          <a:xfrm>
            <a:off x="2045970" y="3004185"/>
            <a:ext cx="63246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ym typeface="+mn-ea"/>
              </a:rPr>
              <a:t>record3</a:t>
            </a:r>
            <a:endParaRPr lang="en-US" altLang="zh-CN" sz="1000"/>
          </a:p>
        </p:txBody>
      </p:sp>
      <p:sp>
        <p:nvSpPr>
          <p:cNvPr id="63" name="文本框 62"/>
          <p:cNvSpPr txBox="1"/>
          <p:nvPr/>
        </p:nvSpPr>
        <p:spPr>
          <a:xfrm>
            <a:off x="8900795" y="2962275"/>
            <a:ext cx="8375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increment1</a:t>
            </a:r>
            <a:endParaRPr lang="en-US" altLang="zh-CN" sz="1000"/>
          </a:p>
        </p:txBody>
      </p:sp>
      <p:sp>
        <p:nvSpPr>
          <p:cNvPr id="68" name="下弧形箭头 67"/>
          <p:cNvSpPr/>
          <p:nvPr/>
        </p:nvSpPr>
        <p:spPr>
          <a:xfrm>
            <a:off x="9819005" y="2752725"/>
            <a:ext cx="946150" cy="2514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9873615" y="2995930"/>
            <a:ext cx="8375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increment2</a:t>
            </a:r>
            <a:endParaRPr lang="en-US" altLang="zh-CN" sz="1000"/>
          </a:p>
        </p:txBody>
      </p:sp>
      <p:sp>
        <p:nvSpPr>
          <p:cNvPr id="71" name="下弧形箭头 70"/>
          <p:cNvSpPr/>
          <p:nvPr/>
        </p:nvSpPr>
        <p:spPr>
          <a:xfrm>
            <a:off x="10765155" y="2752725"/>
            <a:ext cx="946150" cy="2514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0819130" y="3004185"/>
            <a:ext cx="8375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increment3</a:t>
            </a:r>
            <a:endParaRPr lang="en-US" altLang="zh-CN" sz="1000"/>
          </a:p>
        </p:txBody>
      </p:sp>
      <p:sp>
        <p:nvSpPr>
          <p:cNvPr id="73" name="下弧形箭头 72"/>
          <p:cNvSpPr/>
          <p:nvPr/>
        </p:nvSpPr>
        <p:spPr>
          <a:xfrm>
            <a:off x="1889125" y="2711450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下弧形箭头 73"/>
          <p:cNvSpPr/>
          <p:nvPr/>
        </p:nvSpPr>
        <p:spPr>
          <a:xfrm>
            <a:off x="3040380" y="2711450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下弧形箭头 74"/>
          <p:cNvSpPr/>
          <p:nvPr/>
        </p:nvSpPr>
        <p:spPr>
          <a:xfrm>
            <a:off x="4090670" y="2711450"/>
            <a:ext cx="946150" cy="25082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371590" y="1969135"/>
            <a:ext cx="1259840" cy="29908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packet</a:t>
            </a:r>
            <a:r>
              <a:rPr lang="en-US" altLang="zh-CN">
                <a:sym typeface="+mn-ea"/>
              </a:rPr>
              <a:t>1</a:t>
            </a:r>
            <a:endParaRPr lang="zh-CN" altLang="en-US"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371590" y="2353310"/>
            <a:ext cx="1259840" cy="29908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packet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379845" y="2717800"/>
            <a:ext cx="1259840" cy="299085"/>
          </a:xfrm>
          <a:prstGeom prst="round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packet</a:t>
            </a:r>
            <a:r>
              <a:rPr lang="en-US" altLang="zh-CN">
                <a:sym typeface="+mn-ea"/>
              </a:rPr>
              <a:t>3</a:t>
            </a:r>
            <a:endParaRPr lang="en-US" altLang="zh-CN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05245" y="887095"/>
            <a:ext cx="1337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uFillTx/>
              </a:rPr>
              <a:t>data stream</a:t>
            </a:r>
            <a:endParaRPr lang="en-US" altLang="zh-CN">
              <a:solidFill>
                <a:schemeClr val="bg1"/>
              </a:solidFill>
              <a:uFillTx/>
            </a:endParaRPr>
          </a:p>
        </p:txBody>
      </p:sp>
      <p:sp>
        <p:nvSpPr>
          <p:cNvPr id="17" name="右弧形箭头 16"/>
          <p:cNvSpPr/>
          <p:nvPr/>
        </p:nvSpPr>
        <p:spPr>
          <a:xfrm>
            <a:off x="7692390" y="1758950"/>
            <a:ext cx="109855" cy="3136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右弧形箭头 17"/>
          <p:cNvSpPr/>
          <p:nvPr/>
        </p:nvSpPr>
        <p:spPr>
          <a:xfrm flipH="1">
            <a:off x="6237605" y="2174240"/>
            <a:ext cx="92710" cy="3136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右弧形箭头 25"/>
          <p:cNvSpPr/>
          <p:nvPr/>
        </p:nvSpPr>
        <p:spPr>
          <a:xfrm>
            <a:off x="7686040" y="2495550"/>
            <a:ext cx="109855" cy="31369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6174105" y="1713865"/>
            <a:ext cx="142875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1035" y="4378325"/>
            <a:ext cx="742315" cy="142176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0290" y="4393565"/>
            <a:ext cx="721995" cy="140652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2279015" y="5819140"/>
            <a:ext cx="8566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pixel</a:t>
            </a:r>
            <a:r>
              <a:rPr lang="en-US" altLang="zh-CN" sz="1000"/>
              <a:t>:64</a:t>
            </a:r>
            <a:r>
              <a:rPr lang="zh-CN" altLang="en-US" sz="1000"/>
              <a:t>×</a:t>
            </a:r>
            <a:r>
              <a:rPr lang="en-US" altLang="zh-CN" sz="1000"/>
              <a:t>64</a:t>
            </a:r>
            <a:endParaRPr lang="en-US" altLang="zh-CN" sz="100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5900" y="4393565"/>
            <a:ext cx="730250" cy="1403350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1381125" y="5821045"/>
            <a:ext cx="8566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pixel</a:t>
            </a:r>
            <a:r>
              <a:rPr lang="en-US" altLang="zh-CN" sz="1000"/>
              <a:t>:32</a:t>
            </a:r>
            <a:r>
              <a:rPr lang="zh-CN" altLang="en-US" sz="1000"/>
              <a:t>×</a:t>
            </a:r>
            <a:r>
              <a:rPr lang="en-US" altLang="zh-CN" sz="1000"/>
              <a:t>32</a:t>
            </a:r>
            <a:endParaRPr lang="en-US" altLang="zh-CN" sz="10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57520" y="4476750"/>
            <a:ext cx="814070" cy="10255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51165" y="4251960"/>
            <a:ext cx="849630" cy="154495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1440" y="4814570"/>
            <a:ext cx="606425" cy="120332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82655" y="4982210"/>
            <a:ext cx="503555" cy="930275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52075" y="3780790"/>
            <a:ext cx="699135" cy="1105535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55655" y="3902710"/>
            <a:ext cx="581025" cy="891540"/>
          </a:xfrm>
          <a:prstGeom prst="rect">
            <a:avLst/>
          </a:prstGeom>
        </p:spPr>
      </p:pic>
      <p:cxnSp>
        <p:nvCxnSpPr>
          <p:cNvPr id="77" name="肘形连接符 76"/>
          <p:cNvCxnSpPr>
            <a:stCxn id="23" idx="3"/>
            <a:endCxn id="31" idx="1"/>
          </p:cNvCxnSpPr>
          <p:nvPr/>
        </p:nvCxnSpPr>
        <p:spPr>
          <a:xfrm>
            <a:off x="8900795" y="5024755"/>
            <a:ext cx="1350645" cy="391795"/>
          </a:xfrm>
          <a:prstGeom prst="bentConnector3">
            <a:avLst>
              <a:gd name="adj1" fmla="val 50024"/>
            </a:avLst>
          </a:prstGeom>
          <a:ln w="38100" cmpd="sng">
            <a:solidFill>
              <a:schemeClr val="accent1">
                <a:shade val="50000"/>
              </a:schemeClr>
            </a:solidFill>
            <a:prstDash val="soli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8" name="肘形连接符 77"/>
          <p:cNvCxnSpPr>
            <a:stCxn id="23" idx="3"/>
            <a:endCxn id="59" idx="1"/>
          </p:cNvCxnSpPr>
          <p:nvPr/>
        </p:nvCxnSpPr>
        <p:spPr>
          <a:xfrm flipV="1">
            <a:off x="8900795" y="4333875"/>
            <a:ext cx="1351280" cy="690880"/>
          </a:xfrm>
          <a:prstGeom prst="bentConnector3">
            <a:avLst>
              <a:gd name="adj1" fmla="val 50000"/>
            </a:avLst>
          </a:prstGeom>
          <a:ln w="3492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8870315" y="4521835"/>
            <a:ext cx="774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Parameter adjustment</a:t>
            </a:r>
            <a:endParaRPr lang="zh-CN" altLang="en-US"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36918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2821940" y="2287905"/>
            <a:ext cx="2834640" cy="209677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顶点着色器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785860" y="2342515"/>
            <a:ext cx="2835910" cy="20415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片元着色器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6080" y="21748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03620" y="2342515"/>
            <a:ext cx="229806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57925" y="26263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491807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92500" y="517017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4932045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24010" y="518414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5152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57918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48931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33959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64750" y="446849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76510" y="84772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8477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49435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47440" y="564896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257925" y="3115310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386080" y="3122295"/>
            <a:ext cx="19075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344805" y="4633595"/>
            <a:ext cx="198945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对象的</a:t>
            </a:r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363855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385445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219825" y="5010785"/>
            <a:ext cx="218186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>
                <a:solidFill>
                  <a:srgbClr val="FF0000"/>
                </a:solidFill>
              </a:rPr>
              <a:t>1. </a:t>
            </a:r>
            <a:r>
              <a:rPr lang="zh-CN" altLang="en-US" sz="2400" b="1">
                <a:solidFill>
                  <a:srgbClr val="FF0000"/>
                </a:solidFill>
              </a:rPr>
              <a:t>插入示意图</a:t>
            </a:r>
            <a:endParaRPr lang="zh-CN" altLang="en-US" sz="2400" b="1">
              <a:solidFill>
                <a:srgbClr val="FF0000"/>
              </a:solidFill>
            </a:endParaRPr>
          </a:p>
          <a:p>
            <a:pPr algn="ctr"/>
            <a:r>
              <a:rPr lang="en-US" altLang="zh-CN" sz="2400" b="1">
                <a:solidFill>
                  <a:srgbClr val="FF0000"/>
                </a:solidFill>
              </a:rPr>
              <a:t>2. </a:t>
            </a:r>
            <a:r>
              <a:rPr lang="zh-CN" altLang="en-US" sz="2400" b="1">
                <a:solidFill>
                  <a:srgbClr val="FF0000"/>
                </a:solidFill>
              </a:rPr>
              <a:t>用一个实例</a:t>
            </a:r>
            <a:r>
              <a:rPr lang="zh-CN" altLang="en-US" sz="2400" b="1">
                <a:solidFill>
                  <a:srgbClr val="FF0000"/>
                </a:solidFill>
              </a:rPr>
              <a:t>将算法的流程的步骤一部</a:t>
            </a:r>
            <a:r>
              <a:rPr lang="zh-CN" altLang="en-US" sz="2400" b="1">
                <a:solidFill>
                  <a:srgbClr val="FF0000"/>
                </a:solidFill>
              </a:rPr>
              <a:t>展示出来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6" name="右箭头 5"/>
          <p:cNvSpPr/>
          <p:nvPr/>
        </p:nvSpPr>
        <p:spPr>
          <a:xfrm rot="18360000">
            <a:off x="8199755" y="4548505"/>
            <a:ext cx="69786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 rot="13320000">
            <a:off x="5511800" y="4594225"/>
            <a:ext cx="881380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46050" y="2060575"/>
            <a:ext cx="2042795" cy="449389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8915" y="223837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Attribute属性变量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02400" y="2342515"/>
            <a:ext cx="1763395" cy="212598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812915" y="2616835"/>
            <a:ext cx="137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Varying变量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18510" y="5527675"/>
            <a:ext cx="2337435" cy="115887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00120" y="5527675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720965" y="125730"/>
            <a:ext cx="211391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72033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014585" y="125730"/>
            <a:ext cx="203898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38740" y="21018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09090" y="125730"/>
            <a:ext cx="2337435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74495" y="187960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Uniform一致变量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01465" y="125730"/>
            <a:ext cx="2029460" cy="15595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95140" y="187960"/>
            <a:ext cx="1272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采样器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050020" y="5527040"/>
            <a:ext cx="2337435" cy="115951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261475" y="5527675"/>
            <a:ext cx="198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内建输出变量</a:t>
            </a:r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2286635" y="3115310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6211570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>
            <a:off x="8355965" y="3122295"/>
            <a:ext cx="208915" cy="4279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22199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4792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>
            <a:off x="8983345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10868660" y="1781175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4295140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10014585" y="5165090"/>
            <a:ext cx="278130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10176510" y="847725"/>
            <a:ext cx="1513205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贴图个数</a:t>
            </a:r>
            <a:endParaRPr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8033385" y="847725"/>
            <a:ext cx="148336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纹理贴图</a:t>
            </a:r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948436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片元颜色</a:t>
            </a:r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3663950" y="6043930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顶点屏幕坐标</a:t>
            </a:r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329430" y="847725"/>
            <a:ext cx="1662430" cy="4476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骨骼动画数据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20545" y="578485"/>
            <a:ext cx="1826895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模型视图矩阵</a:t>
            </a:r>
            <a:endParaRPr lang="zh-CN" altLang="en-US"/>
          </a:p>
          <a:p>
            <a:pPr algn="ctr"/>
            <a:r>
              <a:rPr lang="zh-CN" altLang="en-US"/>
              <a:t>投影矩阵</a:t>
            </a:r>
            <a:endParaRPr lang="zh-CN" altLang="en-US"/>
          </a:p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548755" y="3122295"/>
            <a:ext cx="167894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顶点所在部位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57" name="圆角矩形 56"/>
          <p:cNvSpPr/>
          <p:nvPr/>
        </p:nvSpPr>
        <p:spPr>
          <a:xfrm>
            <a:off x="281305" y="3122295"/>
            <a:ext cx="1776730" cy="10179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顶点的原坐标</a:t>
            </a:r>
            <a:endParaRPr lang="zh-CN" altLang="en-US"/>
          </a:p>
          <a:p>
            <a:pPr algn="ctr"/>
            <a:r>
              <a:rPr lang="zh-CN" altLang="en-US"/>
              <a:t>顶点的UV</a:t>
            </a:r>
            <a:endParaRPr lang="zh-CN" altLang="en-US"/>
          </a:p>
          <a:p>
            <a:pPr algn="ctr"/>
            <a:r>
              <a:rPr lang="zh-CN" altLang="en-US"/>
              <a:t>骨骼索引</a:t>
            </a:r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40030" y="4633595"/>
            <a:ext cx="1818005" cy="172402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变换矩阵</a:t>
            </a:r>
            <a:endParaRPr lang="zh-CN" altLang="en-US"/>
          </a:p>
          <a:p>
            <a:pPr algn="ctr"/>
            <a:r>
              <a:rPr lang="zh-CN" altLang="en-US"/>
              <a:t>动画播放速度</a:t>
            </a:r>
            <a:endParaRPr lang="zh-CN" altLang="en-US"/>
          </a:p>
          <a:p>
            <a:pPr algn="ctr"/>
            <a:r>
              <a:rPr lang="zh-CN" altLang="en-US"/>
              <a:t>动画类型</a:t>
            </a:r>
            <a:endParaRPr lang="zh-CN" altLang="en-US"/>
          </a:p>
          <a:p>
            <a:pPr algn="ctr"/>
            <a:r>
              <a:rPr lang="zh-CN" altLang="en-US"/>
              <a:t>贴图类型</a:t>
            </a:r>
            <a:endParaRPr lang="zh-CN" altLang="en-US"/>
          </a:p>
          <a:p>
            <a:pPr algn="ctr"/>
            <a:r>
              <a:rPr lang="zh-CN" altLang="en-US"/>
              <a:t>色调</a:t>
            </a:r>
            <a:endParaRPr lang="zh-CN" altLang="en-US"/>
          </a:p>
        </p:txBody>
      </p:sp>
      <p:sp>
        <p:nvSpPr>
          <p:cNvPr id="73" name="五边形 72"/>
          <p:cNvSpPr/>
          <p:nvPr/>
        </p:nvSpPr>
        <p:spPr>
          <a:xfrm>
            <a:off x="259080" y="275844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顶点数据</a:t>
            </a:r>
            <a:endParaRPr lang="zh-CN" altLang="en-US"/>
          </a:p>
        </p:txBody>
      </p:sp>
      <p:sp>
        <p:nvSpPr>
          <p:cNvPr id="75" name="五边形 74"/>
          <p:cNvSpPr/>
          <p:nvPr/>
        </p:nvSpPr>
        <p:spPr>
          <a:xfrm>
            <a:off x="280670" y="4329430"/>
            <a:ext cx="1223645" cy="417830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对象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87625" y="2133600"/>
            <a:ext cx="3543300" cy="286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5275" y="2238375"/>
            <a:ext cx="1050925" cy="146494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595" y="2238375"/>
            <a:ext cx="690880" cy="144653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620" y="3821430"/>
            <a:ext cx="2092325" cy="9721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91550" y="2342515"/>
            <a:ext cx="3543300" cy="2862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660" y="3623945"/>
            <a:ext cx="2042795" cy="10096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3860</Words>
  <Application>WPS 演示</Application>
  <PresentationFormat>宽屏</PresentationFormat>
  <Paragraphs>583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Times New Roman</vt:lpstr>
      <vt:lpstr>微软雅黑</vt:lpstr>
      <vt:lpstr>Calibri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大橙子</cp:lastModifiedBy>
  <cp:revision>30</cp:revision>
  <dcterms:created xsi:type="dcterms:W3CDTF">2021-02-04T06:09:00Z</dcterms:created>
  <dcterms:modified xsi:type="dcterms:W3CDTF">2021-02-13T04:37:37Z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